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69" r:id="rId5"/>
    <p:sldId id="308" r:id="rId6"/>
    <p:sldId id="311" r:id="rId7"/>
    <p:sldId id="257" r:id="rId8"/>
    <p:sldId id="313" r:id="rId9"/>
    <p:sldId id="314" r:id="rId10"/>
    <p:sldId id="315" r:id="rId11"/>
    <p:sldId id="292" r:id="rId12"/>
    <p:sldId id="293" r:id="rId13"/>
    <p:sldId id="294" r:id="rId14"/>
    <p:sldId id="295" r:id="rId15"/>
    <p:sldId id="296" r:id="rId16"/>
    <p:sldId id="297" r:id="rId17"/>
    <p:sldId id="346" r:id="rId18"/>
    <p:sldId id="345" r:id="rId19"/>
    <p:sldId id="343" r:id="rId20"/>
    <p:sldId id="347" r:id="rId21"/>
    <p:sldId id="298" r:id="rId22"/>
    <p:sldId id="316" r:id="rId23"/>
    <p:sldId id="342" r:id="rId24"/>
    <p:sldId id="341" r:id="rId25"/>
    <p:sldId id="271" r:id="rId26"/>
    <p:sldId id="258" r:id="rId27"/>
    <p:sldId id="259" r:id="rId28"/>
    <p:sldId id="272" r:id="rId29"/>
    <p:sldId id="274" r:id="rId30"/>
    <p:sldId id="262" r:id="rId31"/>
    <p:sldId id="312" r:id="rId32"/>
    <p:sldId id="332" r:id="rId33"/>
    <p:sldId id="333" r:id="rId34"/>
    <p:sldId id="336" r:id="rId35"/>
    <p:sldId id="260" r:id="rId36"/>
    <p:sldId id="304" r:id="rId37"/>
    <p:sldId id="302" r:id="rId38"/>
    <p:sldId id="283" r:id="rId39"/>
    <p:sldId id="284" r:id="rId40"/>
    <p:sldId id="285" r:id="rId41"/>
    <p:sldId id="286" r:id="rId42"/>
    <p:sldId id="287" r:id="rId43"/>
    <p:sldId id="319" r:id="rId44"/>
    <p:sldId id="323" r:id="rId45"/>
    <p:sldId id="288" r:id="rId46"/>
    <p:sldId id="337" r:id="rId47"/>
    <p:sldId id="291" r:id="rId48"/>
    <p:sldId id="305" r:id="rId49"/>
    <p:sldId id="276" r:id="rId50"/>
    <p:sldId id="277" r:id="rId51"/>
    <p:sldId id="278" r:id="rId52"/>
    <p:sldId id="279" r:id="rId53"/>
    <p:sldId id="280" r:id="rId54"/>
    <p:sldId id="281" r:id="rId55"/>
    <p:sldId id="330" r:id="rId56"/>
    <p:sldId id="331" r:id="rId57"/>
    <p:sldId id="338" r:id="rId58"/>
    <p:sldId id="339" r:id="rId59"/>
    <p:sldId id="320" r:id="rId60"/>
    <p:sldId id="340" r:id="rId61"/>
    <p:sldId id="318" r:id="rId62"/>
    <p:sldId id="329" r:id="rId63"/>
    <p:sldId id="267" r:id="rId64"/>
  </p:sldIdLst>
  <p:sldSz cx="18288000" cy="10287000"/>
  <p:notesSz cx="6858000" cy="9144000"/>
  <p:embeddedFontLst>
    <p:embeddedFont>
      <p:font typeface="Be Vietnam Ultra-Bold" panose="020B0604020202020204" charset="0"/>
      <p:regular r:id="rId65"/>
    </p:embeddedFont>
    <p:embeddedFont>
      <p:font typeface="Cambria" panose="02040503050406030204" pitchFamily="18" charset="0"/>
      <p:regular r:id="rId66"/>
      <p:bold r:id="rId67"/>
      <p:italic r:id="rId68"/>
      <p:boldItalic r:id="rId69"/>
    </p:embeddedFont>
    <p:embeddedFont>
      <p:font typeface="Canva Sans 2 Bold" panose="020B0604020202020204" charset="0"/>
      <p:regular r:id="rId70"/>
    </p:embeddedFont>
    <p:embeddedFont>
      <p:font typeface="Gotham Bold" panose="020B0604020202020204" charset="0"/>
      <p:regular r:id="rId71"/>
    </p:embeddedFont>
    <p:embeddedFont>
      <p:font typeface="Montserrat" panose="00000500000000000000" pitchFamily="2" charset="0"/>
      <p:regular r:id="rId72"/>
      <p:bold r:id="rId73"/>
      <p:italic r:id="rId74"/>
      <p:boldItalic r:id="rId75"/>
    </p:embeddedFont>
    <p:embeddedFont>
      <p:font typeface="Montserrat Classic" panose="020B0604020202020204" charset="0"/>
      <p:regular r:id="rId76"/>
    </p:embeddedFont>
    <p:embeddedFont>
      <p:font typeface="Open Sans Bold" panose="020B0604020202020204" charset="0"/>
      <p:regular r:id="rId77"/>
      <p:bold r:id="rId78"/>
    </p:embeddedFont>
    <p:embeddedFont>
      <p:font typeface="Open Sans Extra Bold" panose="020B0604020202020204" charset="0"/>
      <p:regular r:id="rId79"/>
    </p:embeddedFont>
    <p:embeddedFont>
      <p:font typeface="Poppins" panose="00000500000000000000" pitchFamily="2" charset="0"/>
      <p:regular r:id="rId80"/>
      <p:bold r:id="rId81"/>
      <p:italic r:id="rId82"/>
      <p:boldItalic r:id="rId83"/>
    </p:embeddedFont>
    <p:embeddedFont>
      <p:font typeface="Poppins Bold" panose="00000800000000000000" charset="0"/>
      <p:regular r:id="rId84"/>
      <p:bold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33D"/>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F5742-C02E-E4B3-D6CB-DE8532FF225E}" v="61" dt="2025-03-20T10:02:20.194"/>
    <p1510:client id="{1E236567-68AD-B389-4792-EA8DA5F16ED7}" v="695" dt="2025-03-19T20:32:11.568"/>
    <p1510:client id="{27DA0F11-9C2B-47AD-B9FC-D570875E7DB9}" v="1677" dt="2025-03-20T07:26:35.697"/>
    <p1510:client id="{4A373BFA-D7DC-7DC3-B0A0-878AB3A52978}" v="567" dt="2025-03-20T05:11:03.319"/>
    <p1510:client id="{69272277-DDEA-A0D8-8380-A84A8C01E752}" v="136" dt="2025-03-19T18:17:23.069"/>
    <p1510:client id="{E0A93ABA-1872-947C-B93C-D7B022901FA6}" v="846" dt="2025-03-19T22:24:22.456"/>
    <p1510:client id="{ED01B619-1C3F-1D1F-7720-8AB91F387B82}" v="2" dt="2025-03-19T14:43:36.370"/>
    <p1510:client id="{F91568A4-A0CF-0179-7C7D-8CF210F92089}" v="14" dt="2025-03-19T18:31:36.875"/>
    <p1510:client id="{FFE50108-2FAC-48B6-5BF3-8C1EDDB79FF3}" v="847" dt="2025-03-20T10:03:56.2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3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2.fntdata"/><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font" Target="fonts/font18.fntdata"/><Relationship Id="rId19"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svg"/><Relationship Id="rId7"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sv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9.svg"/></Relationships>
</file>

<file path=ppt/slides/_rels/slide3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7.xml"/><Relationship Id="rId7" Type="http://schemas.openxmlformats.org/officeDocument/2006/relationships/image" Target="../media/image6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png"/><Relationship Id="rId9"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jpeg"/></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76.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2.png"/><Relationship Id="rId4" Type="http://schemas.openxmlformats.org/officeDocument/2006/relationships/image" Target="../media/image29.svg"/></Relationships>
</file>

<file path=ppt/slides/_rels/slide5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5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1BABE591-8D6F-40EE-84E1-A55D5987DDEE}"/>
              </a:ext>
            </a:extLst>
          </p:cNvPr>
          <p:cNvSpPr/>
          <p:nvPr/>
        </p:nvSpPr>
        <p:spPr>
          <a:xfrm>
            <a:off x="14563004" y="5580097"/>
            <a:ext cx="5769781" cy="5721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en-US"/>
          </a:p>
        </p:txBody>
      </p:sp>
      <p:grpSp>
        <p:nvGrpSpPr>
          <p:cNvPr id="3" name="Group 5">
            <a:extLst>
              <a:ext uri="{FF2B5EF4-FFF2-40B4-BE49-F238E27FC236}">
                <a16:creationId xmlns:a16="http://schemas.microsoft.com/office/drawing/2014/main" id="{4C2D1397-B90D-44CC-B37D-52E34E9D39B8}"/>
              </a:ext>
            </a:extLst>
          </p:cNvPr>
          <p:cNvGrpSpPr/>
          <p:nvPr/>
        </p:nvGrpSpPr>
        <p:grpSpPr>
          <a:xfrm>
            <a:off x="-1676401" y="-1638300"/>
            <a:ext cx="4593419" cy="4523268"/>
            <a:chOff x="0" y="0"/>
            <a:chExt cx="812800" cy="812800"/>
          </a:xfrm>
          <a:noFill/>
        </p:grpSpPr>
        <p:sp>
          <p:nvSpPr>
            <p:cNvPr id="4" name="Freeform 6">
              <a:extLst>
                <a:ext uri="{FF2B5EF4-FFF2-40B4-BE49-F238E27FC236}">
                  <a16:creationId xmlns:a16="http://schemas.microsoft.com/office/drawing/2014/main" id="{1C287CDA-F49B-4480-A389-48735D67F67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5" name="TextBox 7">
              <a:extLst>
                <a:ext uri="{FF2B5EF4-FFF2-40B4-BE49-F238E27FC236}">
                  <a16:creationId xmlns:a16="http://schemas.microsoft.com/office/drawing/2014/main" id="{F5E4C05D-124D-4C13-9898-7D4A12705AE8}"/>
                </a:ext>
              </a:extLst>
            </p:cNvPr>
            <p:cNvSpPr txBox="1"/>
            <p:nvPr/>
          </p:nvSpPr>
          <p:spPr>
            <a:xfrm>
              <a:off x="76200" y="38100"/>
              <a:ext cx="660400" cy="698500"/>
            </a:xfrm>
            <a:prstGeom prst="rect">
              <a:avLst/>
            </a:prstGeom>
            <a:grpFill/>
            <a:ln>
              <a:solidFill>
                <a:srgbClr val="9BBB59"/>
              </a:solidFill>
            </a:ln>
          </p:spPr>
          <p:txBody>
            <a:bodyPr lIns="50800" tIns="50800" rIns="50800" bIns="50800" rtlCol="0" anchor="ctr"/>
            <a:lstStyle/>
            <a:p>
              <a:pPr algn="ctr">
                <a:lnSpc>
                  <a:spcPts val="2659"/>
                </a:lnSpc>
                <a:spcBef>
                  <a:spcPct val="0"/>
                </a:spcBef>
              </a:pPr>
              <a:endParaRPr/>
            </a:p>
          </p:txBody>
        </p:sp>
      </p:grpSp>
      <p:sp>
        <p:nvSpPr>
          <p:cNvPr id="6" name="Rectangle 1">
            <a:extLst>
              <a:ext uri="{FF2B5EF4-FFF2-40B4-BE49-F238E27FC236}">
                <a16:creationId xmlns:a16="http://schemas.microsoft.com/office/drawing/2014/main" id="{2DBFBA67-4A64-456D-9A8A-0A708A778EF1}"/>
              </a:ext>
            </a:extLst>
          </p:cNvPr>
          <p:cNvSpPr>
            <a:spLocks noChangeArrowheads="1"/>
          </p:cNvSpPr>
          <p:nvPr/>
        </p:nvSpPr>
        <p:spPr bwMode="auto">
          <a:xfrm>
            <a:off x="3178981" y="16733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027CADE-B20E-4A8B-A0A8-52AECB236555}"/>
              </a:ext>
            </a:extLst>
          </p:cNvPr>
          <p:cNvSpPr txBox="1"/>
          <p:nvPr/>
        </p:nvSpPr>
        <p:spPr>
          <a:xfrm>
            <a:off x="2932999" y="5578911"/>
            <a:ext cx="10964197" cy="1077218"/>
          </a:xfrm>
          <a:prstGeom prst="rect">
            <a:avLst/>
          </a:prstGeom>
          <a:noFill/>
        </p:spPr>
        <p:txBody>
          <a:bodyPr wrap="square" lIns="91440" tIns="45720" rIns="91440" bIns="45720" rtlCol="0" anchor="t">
            <a:spAutoFit/>
          </a:bodyPr>
          <a:lstStyle/>
          <a:p>
            <a:pPr algn="ctr"/>
            <a:r>
              <a:rPr lang="en-US" sz="3200" b="0" i="0">
                <a:solidFill>
                  <a:srgbClr val="92D050"/>
                </a:solidFill>
                <a:effectLst/>
                <a:latin typeface="Poppins Bold"/>
                <a:cs typeface="Poppins Bold"/>
              </a:rPr>
              <a:t>Sustainable Greenhouse Management through Smart Technology Integration</a:t>
            </a:r>
            <a:endParaRPr lang="en-US"/>
          </a:p>
        </p:txBody>
      </p:sp>
      <p:sp>
        <p:nvSpPr>
          <p:cNvPr id="8" name="TextBox 7">
            <a:extLst>
              <a:ext uri="{FF2B5EF4-FFF2-40B4-BE49-F238E27FC236}">
                <a16:creationId xmlns:a16="http://schemas.microsoft.com/office/drawing/2014/main" id="{5B7853B7-9AD1-418E-AD1F-23D884F84048}"/>
              </a:ext>
            </a:extLst>
          </p:cNvPr>
          <p:cNvSpPr txBox="1"/>
          <p:nvPr/>
        </p:nvSpPr>
        <p:spPr>
          <a:xfrm>
            <a:off x="331703" y="8411703"/>
            <a:ext cx="2858946" cy="461665"/>
          </a:xfrm>
          <a:prstGeom prst="rect">
            <a:avLst/>
          </a:prstGeom>
          <a:noFill/>
        </p:spPr>
        <p:txBody>
          <a:bodyPr wrap="square" rtlCol="0">
            <a:spAutoFit/>
          </a:bodyPr>
          <a:lstStyle/>
          <a:p>
            <a:r>
              <a:rPr lang="en-US" sz="2400" b="0" i="0">
                <a:solidFill>
                  <a:srgbClr val="1C1C3D"/>
                </a:solidFill>
                <a:effectLst/>
              </a:rPr>
              <a:t>Project ID:</a:t>
            </a:r>
            <a:r>
              <a:rPr lang="en-US" sz="2400" b="1" i="0">
                <a:solidFill>
                  <a:srgbClr val="1C1C3D"/>
                </a:solidFill>
                <a:effectLst/>
              </a:rPr>
              <a:t>24-25j-250</a:t>
            </a:r>
            <a:endParaRPr lang="en-US" sz="2400"/>
          </a:p>
        </p:txBody>
      </p:sp>
      <p:grpSp>
        <p:nvGrpSpPr>
          <p:cNvPr id="9" name="Group 32">
            <a:extLst>
              <a:ext uri="{FF2B5EF4-FFF2-40B4-BE49-F238E27FC236}">
                <a16:creationId xmlns:a16="http://schemas.microsoft.com/office/drawing/2014/main" id="{596DF477-F258-47F2-ABB0-49B4D647D710}"/>
              </a:ext>
            </a:extLst>
          </p:cNvPr>
          <p:cNvGrpSpPr/>
          <p:nvPr/>
        </p:nvGrpSpPr>
        <p:grpSpPr>
          <a:xfrm>
            <a:off x="0" y="8997733"/>
            <a:ext cx="18288000" cy="1289268"/>
            <a:chOff x="0" y="-192881"/>
            <a:chExt cx="24416939" cy="999771"/>
          </a:xfrm>
        </p:grpSpPr>
        <p:grpSp>
          <p:nvGrpSpPr>
            <p:cNvPr id="10" name="Group 33">
              <a:extLst>
                <a:ext uri="{FF2B5EF4-FFF2-40B4-BE49-F238E27FC236}">
                  <a16:creationId xmlns:a16="http://schemas.microsoft.com/office/drawing/2014/main" id="{F51A3C14-7053-43D7-BD30-D2CEA3B527B2}"/>
                </a:ext>
              </a:extLst>
            </p:cNvPr>
            <p:cNvGrpSpPr/>
            <p:nvPr/>
          </p:nvGrpSpPr>
          <p:grpSpPr>
            <a:xfrm>
              <a:off x="0" y="-192881"/>
              <a:ext cx="24416939" cy="999771"/>
              <a:chOff x="0" y="-38100"/>
              <a:chExt cx="4823099" cy="197486"/>
            </a:xfrm>
          </p:grpSpPr>
          <p:sp>
            <p:nvSpPr>
              <p:cNvPr id="13" name="Freeform 34">
                <a:extLst>
                  <a:ext uri="{FF2B5EF4-FFF2-40B4-BE49-F238E27FC236}">
                    <a16:creationId xmlns:a16="http://schemas.microsoft.com/office/drawing/2014/main" id="{335B45CE-8A7A-42BD-8E90-22DE61922816}"/>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a:p>
            </p:txBody>
          </p:sp>
          <p:sp>
            <p:nvSpPr>
              <p:cNvPr id="14" name="TextBox 35">
                <a:extLst>
                  <a:ext uri="{FF2B5EF4-FFF2-40B4-BE49-F238E27FC236}">
                    <a16:creationId xmlns:a16="http://schemas.microsoft.com/office/drawing/2014/main" id="{F7B495F1-D394-4CAD-ABCA-1B1AC211ACF5}"/>
                  </a:ext>
                </a:extLst>
              </p:cNvPr>
              <p:cNvSpPr txBox="1"/>
              <p:nvPr/>
            </p:nvSpPr>
            <p:spPr>
              <a:xfrm>
                <a:off x="0" y="-38100"/>
                <a:ext cx="4823099" cy="197486"/>
              </a:xfrm>
              <a:prstGeom prst="rect">
                <a:avLst/>
              </a:prstGeom>
            </p:spPr>
            <p:txBody>
              <a:bodyPr lIns="50800" tIns="50800" rIns="50800" bIns="50800" rtlCol="0" anchor="ctr"/>
              <a:lstStyle/>
              <a:p>
                <a:pPr algn="ctr">
                  <a:lnSpc>
                    <a:spcPts val="2659"/>
                  </a:lnSpc>
                </a:pPr>
                <a:endParaRPr/>
              </a:p>
            </p:txBody>
          </p:sp>
        </p:grpSp>
        <p:sp>
          <p:nvSpPr>
            <p:cNvPr id="11" name="Freeform 36">
              <a:extLst>
                <a:ext uri="{FF2B5EF4-FFF2-40B4-BE49-F238E27FC236}">
                  <a16:creationId xmlns:a16="http://schemas.microsoft.com/office/drawing/2014/main" id="{A52D9F8F-C317-4AF5-B1D2-5A8D474AC4A8}"/>
                </a:ext>
              </a:extLst>
            </p:cNvPr>
            <p:cNvSpPr/>
            <p:nvPr/>
          </p:nvSpPr>
          <p:spPr>
            <a:xfrm>
              <a:off x="329789" y="70054"/>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a:p>
          </p:txBody>
        </p:sp>
      </p:grpSp>
      <p:pic>
        <p:nvPicPr>
          <p:cNvPr id="15" name="Picture 14">
            <a:extLst>
              <a:ext uri="{FF2B5EF4-FFF2-40B4-BE49-F238E27FC236}">
                <a16:creationId xmlns:a16="http://schemas.microsoft.com/office/drawing/2014/main" id="{D85C330A-FCF6-4ECF-A041-4EC6E5573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8086" y="4419172"/>
            <a:ext cx="4362588" cy="2908392"/>
          </a:xfrm>
          <a:prstGeom prst="rect">
            <a:avLst/>
          </a:prstGeom>
        </p:spPr>
      </p:pic>
      <p:pic>
        <p:nvPicPr>
          <p:cNvPr id="16" name="Picture 15">
            <a:extLst>
              <a:ext uri="{FF2B5EF4-FFF2-40B4-BE49-F238E27FC236}">
                <a16:creationId xmlns:a16="http://schemas.microsoft.com/office/drawing/2014/main" id="{842FAC4D-67E9-42D3-8F36-3B96077F3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3086" y="6857636"/>
            <a:ext cx="4938612" cy="2445097"/>
          </a:xfrm>
          <a:prstGeom prst="rect">
            <a:avLst/>
          </a:prstGeom>
        </p:spPr>
      </p:pic>
      <p:sp>
        <p:nvSpPr>
          <p:cNvPr id="17" name="Freeform 9">
            <a:extLst>
              <a:ext uri="{FF2B5EF4-FFF2-40B4-BE49-F238E27FC236}">
                <a16:creationId xmlns:a16="http://schemas.microsoft.com/office/drawing/2014/main" id="{F2738B7B-C5B2-4EBA-88CD-E66B0A434532}"/>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pic>
        <p:nvPicPr>
          <p:cNvPr id="21" name="Picture 20" descr="A green text with white background&#10;&#10;Description automatically generated">
            <a:extLst>
              <a:ext uri="{FF2B5EF4-FFF2-40B4-BE49-F238E27FC236}">
                <a16:creationId xmlns:a16="http://schemas.microsoft.com/office/drawing/2014/main" id="{BE370142-7C24-3EA5-DFC1-6E14A8A9A9D2}"/>
              </a:ext>
            </a:extLst>
          </p:cNvPr>
          <p:cNvPicPr>
            <a:picLocks noChangeAspect="1"/>
          </p:cNvPicPr>
          <p:nvPr/>
        </p:nvPicPr>
        <p:blipFill>
          <a:blip r:embed="rId5"/>
          <a:stretch>
            <a:fillRect/>
          </a:stretch>
        </p:blipFill>
        <p:spPr>
          <a:xfrm>
            <a:off x="3193838" y="2251943"/>
            <a:ext cx="9639299" cy="2895358"/>
          </a:xfrm>
          <a:prstGeom prst="rect">
            <a:avLst/>
          </a:prstGeom>
          <a:ln>
            <a:noFill/>
          </a:ln>
          <a:effectLst>
            <a:softEdge rad="112500"/>
          </a:effectLst>
        </p:spPr>
      </p:pic>
    </p:spTree>
    <p:extLst>
      <p:ext uri="{BB962C8B-B14F-4D97-AF65-F5344CB8AC3E}">
        <p14:creationId xmlns:p14="http://schemas.microsoft.com/office/powerpoint/2010/main" val="1152238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1571922" y="-599213"/>
            <a:ext cx="7931763" cy="11485425"/>
            <a:chOff x="0" y="0"/>
            <a:chExt cx="2089024" cy="3024968"/>
          </a:xfrm>
        </p:grpSpPr>
        <p:sp>
          <p:nvSpPr>
            <p:cNvPr id="3" name="Freeform 3"/>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4" name="TextBox 4"/>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5971502" y="661701"/>
            <a:ext cx="8457140" cy="872034"/>
          </a:xfrm>
          <a:prstGeom prst="rect">
            <a:avLst/>
          </a:prstGeom>
        </p:spPr>
        <p:txBody>
          <a:bodyPr wrap="square" lIns="0" tIns="0" rIns="0" bIns="0" rtlCol="0" anchor="t">
            <a:spAutoFit/>
          </a:bodyPr>
          <a:lstStyle/>
          <a:p>
            <a:pPr marL="0" lvl="0" indent="0" algn="l">
              <a:lnSpc>
                <a:spcPts val="6833"/>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Research Question?</a:t>
            </a:r>
          </a:p>
        </p:txBody>
      </p:sp>
      <p:sp>
        <p:nvSpPr>
          <p:cNvPr id="15" name="Freeform 15"/>
          <p:cNvSpPr/>
          <p:nvPr/>
        </p:nvSpPr>
        <p:spPr>
          <a:xfrm flipH="1">
            <a:off x="13534142" y="2574561"/>
            <a:ext cx="1125980" cy="1270499"/>
          </a:xfrm>
          <a:custGeom>
            <a:avLst/>
            <a:gdLst/>
            <a:ahLst/>
            <a:cxnLst/>
            <a:rect l="l" t="t" r="r" b="b"/>
            <a:pathLst>
              <a:path w="1125980" h="1270499">
                <a:moveTo>
                  <a:pt x="1125980" y="0"/>
                </a:moveTo>
                <a:lnTo>
                  <a:pt x="0" y="0"/>
                </a:lnTo>
                <a:lnTo>
                  <a:pt x="0" y="1270500"/>
                </a:lnTo>
                <a:lnTo>
                  <a:pt x="1125980" y="1270500"/>
                </a:lnTo>
                <a:lnTo>
                  <a:pt x="1125980" y="0"/>
                </a:lnTo>
                <a:close/>
              </a:path>
            </a:pathLst>
          </a:custGeom>
          <a:blipFill>
            <a:blip r:embed="rId2"/>
            <a:stretch>
              <a:fillRect/>
            </a:stretch>
          </a:blipFill>
        </p:spPr>
        <p:txBody>
          <a:bodyPr/>
          <a:lstStyle/>
          <a:p>
            <a:endParaRPr lang="en-US"/>
          </a:p>
        </p:txBody>
      </p:sp>
      <p:grpSp>
        <p:nvGrpSpPr>
          <p:cNvPr id="19" name="Group 35">
            <a:extLst>
              <a:ext uri="{FF2B5EF4-FFF2-40B4-BE49-F238E27FC236}">
                <a16:creationId xmlns:a16="http://schemas.microsoft.com/office/drawing/2014/main" id="{FD0AEB9E-2975-400A-82D2-29D744EA853A}"/>
              </a:ext>
            </a:extLst>
          </p:cNvPr>
          <p:cNvGrpSpPr/>
          <p:nvPr/>
        </p:nvGrpSpPr>
        <p:grpSpPr>
          <a:xfrm>
            <a:off x="11821193" y="6150776"/>
            <a:ext cx="3716610" cy="3916788"/>
            <a:chOff x="0" y="0"/>
            <a:chExt cx="3644537" cy="3644537"/>
          </a:xfrm>
        </p:grpSpPr>
        <p:pic>
          <p:nvPicPr>
            <p:cNvPr id="20" name="Picture 36">
              <a:extLst>
                <a:ext uri="{FF2B5EF4-FFF2-40B4-BE49-F238E27FC236}">
                  <a16:creationId xmlns:a16="http://schemas.microsoft.com/office/drawing/2014/main" id="{A59846F5-DC09-47E3-B39A-E6105A1535C3}"/>
                </a:ext>
              </a:extLst>
            </p:cNvPr>
            <p:cNvPicPr>
              <a:picLocks noChangeAspect="1"/>
            </p:cNvPicPr>
            <p:nvPr/>
          </p:nvPicPr>
          <p:blipFill>
            <a:blip r:embed="rId3"/>
            <a:srcRect t="16687" b="16687"/>
            <a:stretch>
              <a:fillRect/>
            </a:stretch>
          </p:blipFill>
          <p:spPr>
            <a:xfrm>
              <a:off x="0" y="0"/>
              <a:ext cx="3644537" cy="3644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2" name="Group 32">
            <a:extLst>
              <a:ext uri="{FF2B5EF4-FFF2-40B4-BE49-F238E27FC236}">
                <a16:creationId xmlns:a16="http://schemas.microsoft.com/office/drawing/2014/main" id="{3E366035-949B-4D5D-B5C1-83FA54A1B3FA}"/>
              </a:ext>
            </a:extLst>
          </p:cNvPr>
          <p:cNvGrpSpPr/>
          <p:nvPr/>
        </p:nvGrpSpPr>
        <p:grpSpPr>
          <a:xfrm>
            <a:off x="2" y="9379250"/>
            <a:ext cx="18288000" cy="907751"/>
            <a:chOff x="0" y="0"/>
            <a:chExt cx="24416939" cy="806890"/>
          </a:xfrm>
        </p:grpSpPr>
        <p:grpSp>
          <p:nvGrpSpPr>
            <p:cNvPr id="23" name="Group 33">
              <a:extLst>
                <a:ext uri="{FF2B5EF4-FFF2-40B4-BE49-F238E27FC236}">
                  <a16:creationId xmlns:a16="http://schemas.microsoft.com/office/drawing/2014/main" id="{28143EB1-7842-4D8C-B4B4-90F0EA0F6DD7}"/>
                </a:ext>
              </a:extLst>
            </p:cNvPr>
            <p:cNvGrpSpPr/>
            <p:nvPr/>
          </p:nvGrpSpPr>
          <p:grpSpPr>
            <a:xfrm>
              <a:off x="0" y="0"/>
              <a:ext cx="24416939" cy="806890"/>
              <a:chOff x="0" y="0"/>
              <a:chExt cx="4823099" cy="159386"/>
            </a:xfrm>
          </p:grpSpPr>
          <p:sp>
            <p:nvSpPr>
              <p:cNvPr id="25" name="Freeform 34">
                <a:extLst>
                  <a:ext uri="{FF2B5EF4-FFF2-40B4-BE49-F238E27FC236}">
                    <a16:creationId xmlns:a16="http://schemas.microsoft.com/office/drawing/2014/main" id="{F26DF52A-72B4-4D20-9B85-8D937DE6219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8BD50721-F7F9-4997-82F2-28B9918DBA2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4" name="Freeform 36">
              <a:extLst>
                <a:ext uri="{FF2B5EF4-FFF2-40B4-BE49-F238E27FC236}">
                  <a16:creationId xmlns:a16="http://schemas.microsoft.com/office/drawing/2014/main" id="{D368B415-82BE-4681-8B85-6729A6AF9E87}"/>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grpSp>
        <p:nvGrpSpPr>
          <p:cNvPr id="28" name="Group 13">
            <a:extLst>
              <a:ext uri="{FF2B5EF4-FFF2-40B4-BE49-F238E27FC236}">
                <a16:creationId xmlns:a16="http://schemas.microsoft.com/office/drawing/2014/main" id="{A007898E-C3B0-4377-804A-0DCB4D549955}"/>
              </a:ext>
            </a:extLst>
          </p:cNvPr>
          <p:cNvGrpSpPr/>
          <p:nvPr/>
        </p:nvGrpSpPr>
        <p:grpSpPr>
          <a:xfrm>
            <a:off x="596435" y="2466944"/>
            <a:ext cx="677751" cy="677751"/>
            <a:chOff x="0" y="0"/>
            <a:chExt cx="812800" cy="812800"/>
          </a:xfrm>
        </p:grpSpPr>
        <p:sp>
          <p:nvSpPr>
            <p:cNvPr id="29" name="Freeform 14">
              <a:extLst>
                <a:ext uri="{FF2B5EF4-FFF2-40B4-BE49-F238E27FC236}">
                  <a16:creationId xmlns:a16="http://schemas.microsoft.com/office/drawing/2014/main" id="{9126D91A-70F4-4A9E-A2AB-B0EE985700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0" name="TextBox 15">
              <a:extLst>
                <a:ext uri="{FF2B5EF4-FFF2-40B4-BE49-F238E27FC236}">
                  <a16:creationId xmlns:a16="http://schemas.microsoft.com/office/drawing/2014/main" id="{0976ACA3-A177-42A2-90D7-3B12B660DE4D}"/>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17">
            <a:extLst>
              <a:ext uri="{FF2B5EF4-FFF2-40B4-BE49-F238E27FC236}">
                <a16:creationId xmlns:a16="http://schemas.microsoft.com/office/drawing/2014/main" id="{5D277F02-DA96-4ABE-83F4-C2B3BAB61722}"/>
              </a:ext>
            </a:extLst>
          </p:cNvPr>
          <p:cNvSpPr txBox="1"/>
          <p:nvPr/>
        </p:nvSpPr>
        <p:spPr>
          <a:xfrm>
            <a:off x="687255" y="2642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4" name="Group 19">
            <a:extLst>
              <a:ext uri="{FF2B5EF4-FFF2-40B4-BE49-F238E27FC236}">
                <a16:creationId xmlns:a16="http://schemas.microsoft.com/office/drawing/2014/main" id="{FD8FB036-437A-4135-A18D-AC4EA1DE1ED9}"/>
              </a:ext>
            </a:extLst>
          </p:cNvPr>
          <p:cNvGrpSpPr/>
          <p:nvPr/>
        </p:nvGrpSpPr>
        <p:grpSpPr>
          <a:xfrm>
            <a:off x="596435" y="4819188"/>
            <a:ext cx="677751" cy="677751"/>
            <a:chOff x="0" y="0"/>
            <a:chExt cx="812800" cy="812800"/>
          </a:xfrm>
        </p:grpSpPr>
        <p:sp>
          <p:nvSpPr>
            <p:cNvPr id="35" name="Freeform 20">
              <a:extLst>
                <a:ext uri="{FF2B5EF4-FFF2-40B4-BE49-F238E27FC236}">
                  <a16:creationId xmlns:a16="http://schemas.microsoft.com/office/drawing/2014/main" id="{69C44382-A432-4342-BE89-5D782A2EBCD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6" name="TextBox 21">
              <a:extLst>
                <a:ext uri="{FF2B5EF4-FFF2-40B4-BE49-F238E27FC236}">
                  <a16:creationId xmlns:a16="http://schemas.microsoft.com/office/drawing/2014/main" id="{E2489A68-4608-4186-92DF-3A69F65A26D7}"/>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8" name="TextBox 23">
            <a:extLst>
              <a:ext uri="{FF2B5EF4-FFF2-40B4-BE49-F238E27FC236}">
                <a16:creationId xmlns:a16="http://schemas.microsoft.com/office/drawing/2014/main" id="{F83B9348-CB2F-46E7-86A7-01C86155D649}"/>
              </a:ext>
            </a:extLst>
          </p:cNvPr>
          <p:cNvSpPr txBox="1"/>
          <p:nvPr/>
        </p:nvSpPr>
        <p:spPr>
          <a:xfrm>
            <a:off x="687255" y="49951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0" name="Group 25">
            <a:extLst>
              <a:ext uri="{FF2B5EF4-FFF2-40B4-BE49-F238E27FC236}">
                <a16:creationId xmlns:a16="http://schemas.microsoft.com/office/drawing/2014/main" id="{C4EC1FE6-B2ED-4C90-81C2-8FDE9A33F894}"/>
              </a:ext>
            </a:extLst>
          </p:cNvPr>
          <p:cNvGrpSpPr/>
          <p:nvPr/>
        </p:nvGrpSpPr>
        <p:grpSpPr>
          <a:xfrm>
            <a:off x="596435" y="6978766"/>
            <a:ext cx="677751" cy="677751"/>
            <a:chOff x="0" y="0"/>
            <a:chExt cx="812800" cy="812800"/>
          </a:xfrm>
        </p:grpSpPr>
        <p:sp>
          <p:nvSpPr>
            <p:cNvPr id="41" name="Freeform 26">
              <a:extLst>
                <a:ext uri="{FF2B5EF4-FFF2-40B4-BE49-F238E27FC236}">
                  <a16:creationId xmlns:a16="http://schemas.microsoft.com/office/drawing/2014/main" id="{EE149C74-D5C1-41E4-AF95-8C61EED01F2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42" name="TextBox 27">
              <a:extLst>
                <a:ext uri="{FF2B5EF4-FFF2-40B4-BE49-F238E27FC236}">
                  <a16:creationId xmlns:a16="http://schemas.microsoft.com/office/drawing/2014/main" id="{B67576FE-B9DF-4F20-8295-1EED75999E44}"/>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4" name="TextBox 29">
            <a:extLst>
              <a:ext uri="{FF2B5EF4-FFF2-40B4-BE49-F238E27FC236}">
                <a16:creationId xmlns:a16="http://schemas.microsoft.com/office/drawing/2014/main" id="{69ECB5AB-E77F-4BC4-AD45-C0B0FE81E583}"/>
              </a:ext>
            </a:extLst>
          </p:cNvPr>
          <p:cNvSpPr txBox="1"/>
          <p:nvPr/>
        </p:nvSpPr>
        <p:spPr>
          <a:xfrm>
            <a:off x="646842" y="719872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46" name="Rectangle 5">
            <a:extLst>
              <a:ext uri="{FF2B5EF4-FFF2-40B4-BE49-F238E27FC236}">
                <a16:creationId xmlns:a16="http://schemas.microsoft.com/office/drawing/2014/main" id="{79FE5D42-8086-4BC1-A367-92A8B8473B1F}"/>
              </a:ext>
            </a:extLst>
          </p:cNvPr>
          <p:cNvSpPr>
            <a:spLocks noChangeArrowheads="1"/>
          </p:cNvSpPr>
          <p:nvPr/>
        </p:nvSpPr>
        <p:spPr bwMode="auto">
          <a:xfrm>
            <a:off x="1491719" y="2424563"/>
            <a:ext cx="986749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can automated fruit ripeness detection improve the accuracy of predicting the optimal harvest time?</a:t>
            </a:r>
            <a:endParaRPr lang="en-US">
              <a:ea typeface="+mn-lt"/>
              <a:cs typeface="+mn-lt"/>
            </a:endParaRPr>
          </a:p>
        </p:txBody>
      </p:sp>
      <p:sp>
        <p:nvSpPr>
          <p:cNvPr id="47" name="Rectangle 5">
            <a:extLst>
              <a:ext uri="{FF2B5EF4-FFF2-40B4-BE49-F238E27FC236}">
                <a16:creationId xmlns:a16="http://schemas.microsoft.com/office/drawing/2014/main" id="{DF1C848F-4AA2-4EAA-AC19-9A52F13A0564}"/>
              </a:ext>
            </a:extLst>
          </p:cNvPr>
          <p:cNvSpPr>
            <a:spLocks noChangeArrowheads="1"/>
          </p:cNvSpPr>
          <p:nvPr/>
        </p:nvSpPr>
        <p:spPr bwMode="auto">
          <a:xfrm>
            <a:off x="1485052" y="4665958"/>
            <a:ext cx="9852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What impact does machine learning-based ripeness assessment have on reducing waste and increasing farming efficiency?</a:t>
            </a:r>
            <a:endParaRPr lang="en-US">
              <a:ea typeface="+mn-lt"/>
              <a:cs typeface="+mn-lt"/>
            </a:endParaRPr>
          </a:p>
        </p:txBody>
      </p:sp>
      <p:sp>
        <p:nvSpPr>
          <p:cNvPr id="48" name="Rectangle 5">
            <a:extLst>
              <a:ext uri="{FF2B5EF4-FFF2-40B4-BE49-F238E27FC236}">
                <a16:creationId xmlns:a16="http://schemas.microsoft.com/office/drawing/2014/main" id="{FBDF5C5F-346A-420C-9B0B-F4990A6F1D08}"/>
              </a:ext>
            </a:extLst>
          </p:cNvPr>
          <p:cNvSpPr>
            <a:spLocks noChangeArrowheads="1"/>
          </p:cNvSpPr>
          <p:nvPr/>
        </p:nvSpPr>
        <p:spPr bwMode="auto">
          <a:xfrm>
            <a:off x="1496572" y="6896811"/>
            <a:ext cx="9852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can suggesting optimal environmental conditions based on ripeness data improve the ripening process and crop yield?</a:t>
            </a:r>
            <a:endParaRPr lang="en-US">
              <a:ea typeface="+mn-lt"/>
              <a:cs typeface="+mn-lt"/>
            </a:endParaRPr>
          </a:p>
        </p:txBody>
      </p:sp>
      <p:sp>
        <p:nvSpPr>
          <p:cNvPr id="11" name="TextBox 10">
            <a:extLst>
              <a:ext uri="{FF2B5EF4-FFF2-40B4-BE49-F238E27FC236}">
                <a16:creationId xmlns:a16="http://schemas.microsoft.com/office/drawing/2014/main" id="{0C367E21-8E02-6E8C-B63E-A98642165CD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47</a:t>
            </a:r>
            <a:endParaRPr lang="en-US"/>
          </a:p>
          <a:p>
            <a:endParaRPr lang="en-US" sz="2400" b="1">
              <a:solidFill>
                <a:srgbClr val="1C1C3D"/>
              </a:solidFill>
              <a:ea typeface="Calibri"/>
              <a:cs typeface="Calibri"/>
            </a:endParaRPr>
          </a:p>
        </p:txBody>
      </p:sp>
      <p:sp>
        <p:nvSpPr>
          <p:cNvPr id="8" name="TextBox 16">
            <a:extLst>
              <a:ext uri="{FF2B5EF4-FFF2-40B4-BE49-F238E27FC236}">
                <a16:creationId xmlns:a16="http://schemas.microsoft.com/office/drawing/2014/main" id="{82009DC3-BC74-3294-F001-A1E1172A9D98}"/>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pic>
        <p:nvPicPr>
          <p:cNvPr id="10" name="Picture 9" descr="A rows of tomatoes growing in a greenhouse&#10;&#10;Description automatically generated">
            <a:extLst>
              <a:ext uri="{FF2B5EF4-FFF2-40B4-BE49-F238E27FC236}">
                <a16:creationId xmlns:a16="http://schemas.microsoft.com/office/drawing/2014/main" id="{FA38C88D-3C1E-8C57-D14A-01E5BA25C30C}"/>
              </a:ext>
            </a:extLst>
          </p:cNvPr>
          <p:cNvPicPr>
            <a:picLocks noChangeAspect="1"/>
          </p:cNvPicPr>
          <p:nvPr/>
        </p:nvPicPr>
        <p:blipFill>
          <a:blip r:embed="rId5"/>
          <a:stretch>
            <a:fillRect/>
          </a:stretch>
        </p:blipFill>
        <p:spPr>
          <a:xfrm>
            <a:off x="12872117" y="1735494"/>
            <a:ext cx="6564923" cy="4284052"/>
          </a:xfrm>
          <a:prstGeom prst="rect">
            <a:avLst/>
          </a:prstGeom>
        </p:spPr>
      </p:pic>
    </p:spTree>
    <p:extLst>
      <p:ext uri="{BB962C8B-B14F-4D97-AF65-F5344CB8AC3E}">
        <p14:creationId xmlns:p14="http://schemas.microsoft.com/office/powerpoint/2010/main" val="346617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2922069" y="15310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Objectives</a:t>
            </a:r>
          </a:p>
        </p:txBody>
      </p:sp>
      <p:grpSp>
        <p:nvGrpSpPr>
          <p:cNvPr id="18" name="Group 32">
            <a:extLst>
              <a:ext uri="{FF2B5EF4-FFF2-40B4-BE49-F238E27FC236}">
                <a16:creationId xmlns:a16="http://schemas.microsoft.com/office/drawing/2014/main" id="{83A484CC-9322-4CC7-9747-571836CF2328}"/>
              </a:ext>
            </a:extLst>
          </p:cNvPr>
          <p:cNvGrpSpPr/>
          <p:nvPr/>
        </p:nvGrpSpPr>
        <p:grpSpPr>
          <a:xfrm>
            <a:off x="0" y="9372796"/>
            <a:ext cx="18288000" cy="907751"/>
            <a:chOff x="0" y="0"/>
            <a:chExt cx="24416939" cy="806890"/>
          </a:xfrm>
        </p:grpSpPr>
        <p:grpSp>
          <p:nvGrpSpPr>
            <p:cNvPr id="19" name="Group 33">
              <a:extLst>
                <a:ext uri="{FF2B5EF4-FFF2-40B4-BE49-F238E27FC236}">
                  <a16:creationId xmlns:a16="http://schemas.microsoft.com/office/drawing/2014/main" id="{9B55CAFD-664A-4574-9C92-BA8EA410BE41}"/>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55479F74-C216-434D-83C5-2A682AFB60C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482678E0-3D72-44E4-B17E-2C0E192653E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0F9EC85D-1C2D-46CA-86B1-88447C23FC62}"/>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3" name="Rectangle 22">
            <a:extLst>
              <a:ext uri="{FF2B5EF4-FFF2-40B4-BE49-F238E27FC236}">
                <a16:creationId xmlns:a16="http://schemas.microsoft.com/office/drawing/2014/main" id="{6647DF17-AD2B-47A7-8F2E-5744A3B202F6}"/>
              </a:ext>
            </a:extLst>
          </p:cNvPr>
          <p:cNvSpPr/>
          <p:nvPr/>
        </p:nvSpPr>
        <p:spPr>
          <a:xfrm>
            <a:off x="2698637" y="2884413"/>
            <a:ext cx="1120140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3105855" y="3188528"/>
            <a:ext cx="10359332" cy="2462213"/>
          </a:xfrm>
          <a:prstGeom prst="rect">
            <a:avLst/>
          </a:prstGeom>
        </p:spPr>
        <p:txBody>
          <a:bodyPr wrap="square" lIns="0" tIns="0" rIns="0" bIns="0" rtlCol="0" anchor="t">
            <a:spAutoFit/>
          </a:bodyPr>
          <a:lstStyle/>
          <a:p>
            <a:pPr algn="just"/>
            <a:r>
              <a:rPr lang="en-US" sz="3200">
                <a:latin typeface="Calibri"/>
                <a:ea typeface="+mn-lt"/>
                <a:cs typeface="Montserrat Classic"/>
              </a:rPr>
              <a:t>To develop and implement a deep learning-based system for the automated detection of fruit ripeness, predict the optimal harvest time, and provide actionable recommendations for adjusting environmental conditions to maximize crop quality and reduce waste.</a:t>
            </a:r>
            <a:endParaRPr lang="en-US" sz="3200">
              <a:latin typeface="Calibri"/>
              <a:ea typeface="Calibri"/>
              <a:cs typeface="Calibri"/>
            </a:endParaRPr>
          </a:p>
        </p:txBody>
      </p:sp>
      <p:pic>
        <p:nvPicPr>
          <p:cNvPr id="28" name="Picture 36">
            <a:extLst>
              <a:ext uri="{FF2B5EF4-FFF2-40B4-BE49-F238E27FC236}">
                <a16:creationId xmlns:a16="http://schemas.microsoft.com/office/drawing/2014/main" id="{A63CDDBC-D65F-4190-A792-72152FB359A5}"/>
              </a:ext>
            </a:extLst>
          </p:cNvPr>
          <p:cNvPicPr>
            <a:picLocks noChangeAspect="1"/>
          </p:cNvPicPr>
          <p:nvPr/>
        </p:nvPicPr>
        <p:blipFill>
          <a:blip r:embed="rId3"/>
          <a:srcRect t="16687" b="16687"/>
          <a:stretch>
            <a:fillRect/>
          </a:stretch>
        </p:blipFill>
        <p:spPr>
          <a:xfrm>
            <a:off x="14187895" y="2402663"/>
            <a:ext cx="2733403" cy="2733403"/>
          </a:xfrm>
          <a:prstGeom prst="rect">
            <a:avLst/>
          </a:prstGeom>
        </p:spPr>
      </p:pic>
      <p:grpSp>
        <p:nvGrpSpPr>
          <p:cNvPr id="29" name="Group 5">
            <a:extLst>
              <a:ext uri="{FF2B5EF4-FFF2-40B4-BE49-F238E27FC236}">
                <a16:creationId xmlns:a16="http://schemas.microsoft.com/office/drawing/2014/main" id="{97126899-3AAC-44F4-ABC2-D460131697A3}"/>
              </a:ext>
            </a:extLst>
          </p:cNvPr>
          <p:cNvGrpSpPr/>
          <p:nvPr/>
        </p:nvGrpSpPr>
        <p:grpSpPr>
          <a:xfrm>
            <a:off x="15450182" y="7835453"/>
            <a:ext cx="4593419" cy="4523268"/>
            <a:chOff x="0" y="0"/>
            <a:chExt cx="812800" cy="812800"/>
          </a:xfrm>
          <a:noFill/>
        </p:grpSpPr>
        <p:sp>
          <p:nvSpPr>
            <p:cNvPr id="30" name="Freeform 6">
              <a:extLst>
                <a:ext uri="{FF2B5EF4-FFF2-40B4-BE49-F238E27FC236}">
                  <a16:creationId xmlns:a16="http://schemas.microsoft.com/office/drawing/2014/main" id="{5321F2CE-05CA-40C2-8F7F-17DD9FF686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1" name="TextBox 7">
              <a:extLst>
                <a:ext uri="{FF2B5EF4-FFF2-40B4-BE49-F238E27FC236}">
                  <a16:creationId xmlns:a16="http://schemas.microsoft.com/office/drawing/2014/main" id="{ABCBC58E-2B42-4609-B01B-4A414E31D2E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6" name="Group 28">
            <a:extLst>
              <a:ext uri="{FF2B5EF4-FFF2-40B4-BE49-F238E27FC236}">
                <a16:creationId xmlns:a16="http://schemas.microsoft.com/office/drawing/2014/main" id="{9D5F305A-EAD1-4EDC-9552-8A710AECEE4C}"/>
              </a:ext>
            </a:extLst>
          </p:cNvPr>
          <p:cNvGrpSpPr/>
          <p:nvPr/>
        </p:nvGrpSpPr>
        <p:grpSpPr>
          <a:xfrm>
            <a:off x="15554597" y="5274934"/>
            <a:ext cx="2733403" cy="2733403"/>
            <a:chOff x="0" y="0"/>
            <a:chExt cx="3644537" cy="3644537"/>
          </a:xfrm>
        </p:grpSpPr>
        <p:pic>
          <p:nvPicPr>
            <p:cNvPr id="27" name="Picture 29">
              <a:extLst>
                <a:ext uri="{FF2B5EF4-FFF2-40B4-BE49-F238E27FC236}">
                  <a16:creationId xmlns:a16="http://schemas.microsoft.com/office/drawing/2014/main" id="{0053D638-758E-48B2-BF13-0FB50F04FBB4}"/>
                </a:ext>
              </a:extLst>
            </p:cNvPr>
            <p:cNvPicPr>
              <a:picLocks noChangeAspect="1"/>
            </p:cNvPicPr>
            <p:nvPr/>
          </p:nvPicPr>
          <p:blipFill>
            <a:blip r:embed="rId4"/>
            <a:srcRect l="29153" r="4221"/>
            <a:stretch>
              <a:fillRect/>
            </a:stretch>
          </p:blipFill>
          <p:spPr>
            <a:xfrm>
              <a:off x="0" y="0"/>
              <a:ext cx="3644537" cy="3644537"/>
            </a:xfrm>
            <a:prstGeom prst="rect">
              <a:avLst/>
            </a:prstGeom>
          </p:spPr>
        </p:pic>
      </p:grpSp>
      <p:grpSp>
        <p:nvGrpSpPr>
          <p:cNvPr id="32" name="Group 5">
            <a:extLst>
              <a:ext uri="{FF2B5EF4-FFF2-40B4-BE49-F238E27FC236}">
                <a16:creationId xmlns:a16="http://schemas.microsoft.com/office/drawing/2014/main" id="{B0FB8E4E-2AEC-47A5-A078-FE8CB7FA5456}"/>
              </a:ext>
            </a:extLst>
          </p:cNvPr>
          <p:cNvGrpSpPr/>
          <p:nvPr/>
        </p:nvGrpSpPr>
        <p:grpSpPr>
          <a:xfrm>
            <a:off x="-1676401" y="-1638300"/>
            <a:ext cx="4593419" cy="4523268"/>
            <a:chOff x="0" y="0"/>
            <a:chExt cx="812800" cy="812800"/>
          </a:xfrm>
          <a:noFill/>
        </p:grpSpPr>
        <p:sp>
          <p:nvSpPr>
            <p:cNvPr id="33" name="Freeform 6">
              <a:extLst>
                <a:ext uri="{FF2B5EF4-FFF2-40B4-BE49-F238E27FC236}">
                  <a16:creationId xmlns:a16="http://schemas.microsoft.com/office/drawing/2014/main" id="{0ACA1428-33A6-4F6C-8BC0-482CBEAAAE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4" name="TextBox 7">
              <a:extLst>
                <a:ext uri="{FF2B5EF4-FFF2-40B4-BE49-F238E27FC236}">
                  <a16:creationId xmlns:a16="http://schemas.microsoft.com/office/drawing/2014/main" id="{88ADDA1C-B2A7-47BD-8996-6349225CF2C2}"/>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183336CA-E2B3-447A-BECC-5CBF437C7978}"/>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8" name="TextBox 7">
            <a:extLst>
              <a:ext uri="{FF2B5EF4-FFF2-40B4-BE49-F238E27FC236}">
                <a16:creationId xmlns:a16="http://schemas.microsoft.com/office/drawing/2014/main" id="{6FFB9E66-EE95-88E2-F91E-10C32098411D}"/>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48</a:t>
            </a:r>
            <a:endParaRPr lang="en-US"/>
          </a:p>
          <a:p>
            <a:endParaRPr lang="en-US" sz="2400" b="1">
              <a:solidFill>
                <a:srgbClr val="1C1C3D"/>
              </a:solidFill>
              <a:ea typeface="Calibri"/>
              <a:cs typeface="Calibri"/>
            </a:endParaRPr>
          </a:p>
        </p:txBody>
      </p:sp>
      <p:sp>
        <p:nvSpPr>
          <p:cNvPr id="3" name="TextBox 16">
            <a:extLst>
              <a:ext uri="{FF2B5EF4-FFF2-40B4-BE49-F238E27FC236}">
                <a16:creationId xmlns:a16="http://schemas.microsoft.com/office/drawing/2014/main" id="{22764FA2-EDFF-D6B5-CF18-C5B7126C19E4}"/>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245649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sp>
        <p:nvSpPr>
          <p:cNvPr id="16" name="Freeform 16"/>
          <p:cNvSpPr/>
          <p:nvPr/>
        </p:nvSpPr>
        <p:spPr>
          <a:xfrm rot="-4209738">
            <a:off x="1070806" y="896564"/>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2"/>
            <a:stretch>
              <a:fillRect/>
            </a:stretch>
          </a:blipFill>
        </p:spPr>
        <p:txBody>
          <a:bodyPr/>
          <a:lstStyle/>
          <a:p>
            <a:endParaRPr lang="en-US"/>
          </a:p>
        </p:txBody>
      </p:sp>
      <p:grpSp>
        <p:nvGrpSpPr>
          <p:cNvPr id="17" name="Group 17"/>
          <p:cNvGrpSpPr/>
          <p:nvPr/>
        </p:nvGrpSpPr>
        <p:grpSpPr>
          <a:xfrm>
            <a:off x="972781" y="2566840"/>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063601" y="274283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3" name="Group 23"/>
          <p:cNvGrpSpPr/>
          <p:nvPr/>
        </p:nvGrpSpPr>
        <p:grpSpPr>
          <a:xfrm>
            <a:off x="964820" y="4690371"/>
            <a:ext cx="677751" cy="677751"/>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1055640" y="486636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9" name="Group 29"/>
          <p:cNvGrpSpPr/>
          <p:nvPr/>
        </p:nvGrpSpPr>
        <p:grpSpPr>
          <a:xfrm>
            <a:off x="925973" y="6681718"/>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1969432" y="6681828"/>
            <a:ext cx="9303706" cy="1292662"/>
          </a:xfrm>
          <a:prstGeom prst="rect">
            <a:avLst/>
          </a:prstGeom>
        </p:spPr>
        <p:txBody>
          <a:bodyPr wrap="square" lIns="0" tIns="0" rIns="0" bIns="0" rtlCol="0" anchor="t">
            <a:spAutoFit/>
          </a:bodyPr>
          <a:lstStyle/>
          <a:p>
            <a:pPr>
              <a:spcBef>
                <a:spcPct val="0"/>
              </a:spcBef>
            </a:pPr>
            <a:r>
              <a:rPr lang="en-US" sz="2800">
                <a:latin typeface="Calibri"/>
                <a:ea typeface="+mn-lt"/>
                <a:cs typeface="Montserrat Classic"/>
              </a:rPr>
              <a:t>Provide periodic recommendations for adjusting environmental conditions to optimize fruit ripening, improving crop quality and reducing waste</a:t>
            </a:r>
            <a:r>
              <a:rPr lang="en-US" sz="2800">
                <a:solidFill>
                  <a:schemeClr val="tx1">
                    <a:lumMod val="65000"/>
                    <a:lumOff val="35000"/>
                  </a:schemeClr>
                </a:solidFill>
                <a:ea typeface="+mn-lt"/>
                <a:cs typeface="+mn-lt"/>
              </a:rPr>
              <a:t>.</a:t>
            </a:r>
            <a:endParaRPr lang="en-US" sz="2800">
              <a:solidFill>
                <a:schemeClr val="tx1">
                  <a:lumMod val="65000"/>
                  <a:lumOff val="35000"/>
                </a:schemeClr>
              </a:solidFill>
              <a:ea typeface="Calibri"/>
              <a:cs typeface="Calibri"/>
            </a:endParaRPr>
          </a:p>
        </p:txBody>
      </p:sp>
      <p:sp>
        <p:nvSpPr>
          <p:cNvPr id="33" name="TextBox 33"/>
          <p:cNvSpPr txBox="1"/>
          <p:nvPr/>
        </p:nvSpPr>
        <p:spPr>
          <a:xfrm>
            <a:off x="1016793" y="6857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9" name="TextBox 39"/>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41" name="Group 32">
            <a:extLst>
              <a:ext uri="{FF2B5EF4-FFF2-40B4-BE49-F238E27FC236}">
                <a16:creationId xmlns:a16="http://schemas.microsoft.com/office/drawing/2014/main" id="{A5CE3CB7-0753-40CC-BEF2-2696C086BD6B}"/>
              </a:ext>
            </a:extLst>
          </p:cNvPr>
          <p:cNvGrpSpPr/>
          <p:nvPr/>
        </p:nvGrpSpPr>
        <p:grpSpPr>
          <a:xfrm>
            <a:off x="0" y="9365588"/>
            <a:ext cx="18288000" cy="907751"/>
            <a:chOff x="0" y="0"/>
            <a:chExt cx="24416939" cy="806890"/>
          </a:xfrm>
        </p:grpSpPr>
        <p:grpSp>
          <p:nvGrpSpPr>
            <p:cNvPr id="42" name="Group 33">
              <a:extLst>
                <a:ext uri="{FF2B5EF4-FFF2-40B4-BE49-F238E27FC236}">
                  <a16:creationId xmlns:a16="http://schemas.microsoft.com/office/drawing/2014/main" id="{BD9B5813-207F-4913-9D56-BAB860181FDE}"/>
                </a:ext>
              </a:extLst>
            </p:cNvPr>
            <p:cNvGrpSpPr/>
            <p:nvPr/>
          </p:nvGrpSpPr>
          <p:grpSpPr>
            <a:xfrm>
              <a:off x="0" y="0"/>
              <a:ext cx="24416939" cy="806890"/>
              <a:chOff x="0" y="0"/>
              <a:chExt cx="4823099" cy="159386"/>
            </a:xfrm>
          </p:grpSpPr>
          <p:sp>
            <p:nvSpPr>
              <p:cNvPr id="44" name="Freeform 34">
                <a:extLst>
                  <a:ext uri="{FF2B5EF4-FFF2-40B4-BE49-F238E27FC236}">
                    <a16:creationId xmlns:a16="http://schemas.microsoft.com/office/drawing/2014/main" id="{648F8B6C-0D52-490F-A8DF-2DE7342CE57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45" name="TextBox 35">
                <a:extLst>
                  <a:ext uri="{FF2B5EF4-FFF2-40B4-BE49-F238E27FC236}">
                    <a16:creationId xmlns:a16="http://schemas.microsoft.com/office/drawing/2014/main" id="{E83EDF82-C9F4-4263-A17E-22B70331F03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43" name="Freeform 36">
              <a:extLst>
                <a:ext uri="{FF2B5EF4-FFF2-40B4-BE49-F238E27FC236}">
                  <a16:creationId xmlns:a16="http://schemas.microsoft.com/office/drawing/2014/main" id="{7E3E230E-03B7-45BE-8912-5B5AF5C789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50" name="TextBox 32">
            <a:extLst>
              <a:ext uri="{FF2B5EF4-FFF2-40B4-BE49-F238E27FC236}">
                <a16:creationId xmlns:a16="http://schemas.microsoft.com/office/drawing/2014/main" id="{4257920F-3E31-4CC5-9374-3ED0AFB21254}"/>
              </a:ext>
            </a:extLst>
          </p:cNvPr>
          <p:cNvSpPr txBox="1"/>
          <p:nvPr/>
        </p:nvSpPr>
        <p:spPr>
          <a:xfrm>
            <a:off x="1969901" y="4699427"/>
            <a:ext cx="9303706" cy="861774"/>
          </a:xfrm>
          <a:prstGeom prst="rect">
            <a:avLst/>
          </a:prstGeom>
        </p:spPr>
        <p:txBody>
          <a:bodyPr wrap="square" lIns="0" tIns="0" rIns="0" bIns="0" rtlCol="0" anchor="t">
            <a:spAutoFit/>
          </a:bodyPr>
          <a:lstStyle/>
          <a:p>
            <a:pPr algn="just">
              <a:spcBef>
                <a:spcPct val="0"/>
              </a:spcBef>
            </a:pPr>
            <a:r>
              <a:rPr lang="en-US" sz="2800">
                <a:latin typeface="Calibri"/>
                <a:ea typeface="+mn-lt"/>
                <a:cs typeface="Montserrat Classic"/>
              </a:rPr>
              <a:t>Predict the optimal harvest time based on the detected ripeness indicators, ensuring fruits are harvested at their peak quality.</a:t>
            </a:r>
            <a:endParaRPr lang="en-US" sz="2800">
              <a:ea typeface="Calibri"/>
              <a:cs typeface="Calibri"/>
            </a:endParaRPr>
          </a:p>
        </p:txBody>
      </p:sp>
      <p:sp>
        <p:nvSpPr>
          <p:cNvPr id="51" name="TextBox 32">
            <a:extLst>
              <a:ext uri="{FF2B5EF4-FFF2-40B4-BE49-F238E27FC236}">
                <a16:creationId xmlns:a16="http://schemas.microsoft.com/office/drawing/2014/main" id="{D52B708B-D72C-4C0B-BA31-20DEA9D8FC36}"/>
              </a:ext>
            </a:extLst>
          </p:cNvPr>
          <p:cNvSpPr txBox="1"/>
          <p:nvPr/>
        </p:nvSpPr>
        <p:spPr>
          <a:xfrm>
            <a:off x="1969901" y="2562446"/>
            <a:ext cx="9303706" cy="1292662"/>
          </a:xfrm>
          <a:prstGeom prst="rect">
            <a:avLst/>
          </a:prstGeom>
        </p:spPr>
        <p:txBody>
          <a:bodyPr wrap="square" lIns="0" tIns="0" rIns="0" bIns="0" rtlCol="0" anchor="t">
            <a:spAutoFit/>
          </a:bodyPr>
          <a:lstStyle/>
          <a:p>
            <a:pPr algn="just"/>
            <a:r>
              <a:rPr lang="en-US" sz="2800">
                <a:latin typeface="Calibri"/>
                <a:ea typeface="+mn-lt"/>
                <a:cs typeface="Calibri"/>
              </a:rPr>
              <a:t>Develop a system that allows users to capture images using their mobile devices to detect and classify ripeness indicators, enabling precise assessment of fruit maturity levels.</a:t>
            </a:r>
            <a:endParaRPr lang="en-US">
              <a:cs typeface="Calibri"/>
            </a:endParaRPr>
          </a:p>
        </p:txBody>
      </p:sp>
      <p:sp>
        <p:nvSpPr>
          <p:cNvPr id="5" name="TextBox 4">
            <a:extLst>
              <a:ext uri="{FF2B5EF4-FFF2-40B4-BE49-F238E27FC236}">
                <a16:creationId xmlns:a16="http://schemas.microsoft.com/office/drawing/2014/main" id="{3F77BB1D-FDC2-31FF-CFBD-89446C079129}"/>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49</a:t>
            </a:r>
            <a:endParaRPr lang="en-US"/>
          </a:p>
          <a:p>
            <a:endParaRPr lang="en-US" sz="2400" b="1">
              <a:solidFill>
                <a:srgbClr val="1C1C3D"/>
              </a:solidFill>
              <a:ea typeface="Calibri"/>
              <a:cs typeface="Calibri"/>
            </a:endParaRPr>
          </a:p>
        </p:txBody>
      </p:sp>
      <p:sp>
        <p:nvSpPr>
          <p:cNvPr id="3" name="TextBox 16">
            <a:extLst>
              <a:ext uri="{FF2B5EF4-FFF2-40B4-BE49-F238E27FC236}">
                <a16:creationId xmlns:a16="http://schemas.microsoft.com/office/drawing/2014/main" id="{E88393DF-839E-5E11-ADE5-D4CDA2D01BBD}"/>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pic>
        <p:nvPicPr>
          <p:cNvPr id="4" name="Picture 3" descr="A rows of tomatoes growing in a greenhouse&#10;&#10;Description automatically generated">
            <a:extLst>
              <a:ext uri="{FF2B5EF4-FFF2-40B4-BE49-F238E27FC236}">
                <a16:creationId xmlns:a16="http://schemas.microsoft.com/office/drawing/2014/main" id="{F81308D9-0733-89E3-06F2-C528A0D4579E}"/>
              </a:ext>
            </a:extLst>
          </p:cNvPr>
          <p:cNvPicPr>
            <a:picLocks noChangeAspect="1"/>
          </p:cNvPicPr>
          <p:nvPr/>
        </p:nvPicPr>
        <p:blipFill>
          <a:blip r:embed="rId4"/>
          <a:stretch>
            <a:fillRect/>
          </a:stretch>
        </p:blipFill>
        <p:spPr>
          <a:xfrm>
            <a:off x="11581765" y="2393755"/>
            <a:ext cx="6564923" cy="4284052"/>
          </a:xfrm>
          <a:prstGeom prst="rect">
            <a:avLst/>
          </a:prstGeom>
        </p:spPr>
      </p:pic>
    </p:spTree>
    <p:extLst>
      <p:ext uri="{BB962C8B-B14F-4D97-AF65-F5344CB8AC3E}">
        <p14:creationId xmlns:p14="http://schemas.microsoft.com/office/powerpoint/2010/main" val="1401608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9240" y="1062598"/>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grpSp>
        <p:nvGrpSpPr>
          <p:cNvPr id="11" name="Group 11"/>
          <p:cNvGrpSpPr/>
          <p:nvPr/>
        </p:nvGrpSpPr>
        <p:grpSpPr>
          <a:xfrm>
            <a:off x="14430619" y="-753719"/>
            <a:ext cx="4533854" cy="453385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00" r="-25000"/>
              </a:stretch>
            </a:blipFill>
          </p:spPr>
          <p:txBody>
            <a:bodyPr/>
            <a:lstStyle/>
            <a:p>
              <a:endParaRPr lang="en-US"/>
            </a:p>
          </p:txBody>
        </p:sp>
      </p:grpSp>
      <p:sp>
        <p:nvSpPr>
          <p:cNvPr id="14" name="TextBox 14"/>
          <p:cNvSpPr txBox="1"/>
          <p:nvPr/>
        </p:nvSpPr>
        <p:spPr>
          <a:xfrm>
            <a:off x="2898300" y="4477353"/>
            <a:ext cx="4008001" cy="438653"/>
          </a:xfrm>
          <a:prstGeom prst="rect">
            <a:avLst/>
          </a:prstGeom>
        </p:spPr>
        <p:txBody>
          <a:bodyPr lIns="0" tIns="0" rIns="0" bIns="0" rtlCol="0" anchor="t">
            <a:spAutoFit/>
          </a:bodyPr>
          <a:lstStyle/>
          <a:p>
            <a:pPr algn="ctr">
              <a:lnSpc>
                <a:spcPts val="3639"/>
              </a:lnSpc>
            </a:pPr>
            <a:r>
              <a:rPr lang="en-US" sz="2599" b="1">
                <a:solidFill>
                  <a:srgbClr val="FBFDFD"/>
                </a:solidFill>
                <a:latin typeface="Be Vietnam Ultra-Bold"/>
                <a:ea typeface="Be Vietnam Ultra-Bold"/>
                <a:cs typeface="Be Vietnam Ultra-Bold"/>
                <a:sym typeface="Be Vietnam Ultra-Bold"/>
              </a:rPr>
              <a:t>Integrating Trees</a:t>
            </a:r>
          </a:p>
        </p:txBody>
      </p:sp>
      <p:grpSp>
        <p:nvGrpSpPr>
          <p:cNvPr id="18" name="Group 32">
            <a:extLst>
              <a:ext uri="{FF2B5EF4-FFF2-40B4-BE49-F238E27FC236}">
                <a16:creationId xmlns:a16="http://schemas.microsoft.com/office/drawing/2014/main" id="{E5BB0A38-C532-470C-8FB8-00AB2F892AB5}"/>
              </a:ext>
            </a:extLst>
          </p:cNvPr>
          <p:cNvGrpSpPr/>
          <p:nvPr/>
        </p:nvGrpSpPr>
        <p:grpSpPr>
          <a:xfrm>
            <a:off x="2" y="9379250"/>
            <a:ext cx="18288000" cy="907751"/>
            <a:chOff x="0" y="0"/>
            <a:chExt cx="24416939" cy="806890"/>
          </a:xfrm>
        </p:grpSpPr>
        <p:grpSp>
          <p:nvGrpSpPr>
            <p:cNvPr id="19" name="Group 33">
              <a:extLst>
                <a:ext uri="{FF2B5EF4-FFF2-40B4-BE49-F238E27FC236}">
                  <a16:creationId xmlns:a16="http://schemas.microsoft.com/office/drawing/2014/main" id="{A38DC709-AF80-43FD-A7A7-4015213CA35A}"/>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3426B7BD-80FA-4C9B-8078-93FC529CF1C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B7FB31AE-03A5-4AAE-BA77-5284ECD1F028}"/>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846E0582-1E79-4A5E-981D-04E58869F23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pic>
        <p:nvPicPr>
          <p:cNvPr id="3" name="Picture 2" descr="A diagram of a camera module&#10;&#10;Description automatically generated">
            <a:extLst>
              <a:ext uri="{FF2B5EF4-FFF2-40B4-BE49-F238E27FC236}">
                <a16:creationId xmlns:a16="http://schemas.microsoft.com/office/drawing/2014/main" id="{85ADEB53-74CF-8786-23A4-D9A02B108A60}"/>
              </a:ext>
            </a:extLst>
          </p:cNvPr>
          <p:cNvPicPr>
            <a:picLocks noChangeAspect="1"/>
          </p:cNvPicPr>
          <p:nvPr/>
        </p:nvPicPr>
        <p:blipFill>
          <a:blip r:embed="rId4"/>
          <a:stretch>
            <a:fillRect/>
          </a:stretch>
        </p:blipFill>
        <p:spPr>
          <a:xfrm>
            <a:off x="2215662" y="1977378"/>
            <a:ext cx="13944599" cy="6226736"/>
          </a:xfrm>
          <a:prstGeom prst="rect">
            <a:avLst/>
          </a:prstGeom>
        </p:spPr>
      </p:pic>
      <p:sp>
        <p:nvSpPr>
          <p:cNvPr id="7" name="TextBox 6">
            <a:extLst>
              <a:ext uri="{FF2B5EF4-FFF2-40B4-BE49-F238E27FC236}">
                <a16:creationId xmlns:a16="http://schemas.microsoft.com/office/drawing/2014/main" id="{C6F17B59-3EF3-48B0-2800-473EB2218484}"/>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50</a:t>
            </a:r>
            <a:endParaRPr lang="en-US"/>
          </a:p>
          <a:p>
            <a:endParaRPr lang="en-US" sz="2400" b="1">
              <a:solidFill>
                <a:srgbClr val="1C1C3D"/>
              </a:solidFill>
              <a:ea typeface="Calibri"/>
              <a:cs typeface="Calibri"/>
            </a:endParaRPr>
          </a:p>
        </p:txBody>
      </p:sp>
      <p:sp>
        <p:nvSpPr>
          <p:cNvPr id="5" name="TextBox 16">
            <a:extLst>
              <a:ext uri="{FF2B5EF4-FFF2-40B4-BE49-F238E27FC236}">
                <a16:creationId xmlns:a16="http://schemas.microsoft.com/office/drawing/2014/main" id="{232883B6-3E2C-9C99-D4B3-7762A045057C}"/>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192832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DEB11-E1AF-79DC-90F1-00FD5DFC809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5635628-1204-5954-138E-B1193CBC4380}"/>
              </a:ext>
            </a:extLst>
          </p:cNvPr>
          <p:cNvSpPr txBox="1"/>
          <p:nvPr/>
        </p:nvSpPr>
        <p:spPr>
          <a:xfrm>
            <a:off x="695885" y="393326"/>
            <a:ext cx="106265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55833D"/>
                </a:solidFill>
                <a:ea typeface="Calibri"/>
                <a:cs typeface="Calibri"/>
              </a:rPr>
              <a:t>Methodology – Evidence of Completion</a:t>
            </a:r>
            <a:endParaRPr lang="en-US" sz="4800" b="1">
              <a:solidFill>
                <a:srgbClr val="55833D"/>
              </a:solidFill>
              <a:latin typeface="Calibri"/>
              <a:ea typeface="Calibri"/>
              <a:cs typeface="Calibri"/>
            </a:endParaRPr>
          </a:p>
        </p:txBody>
      </p:sp>
      <p:grpSp>
        <p:nvGrpSpPr>
          <p:cNvPr id="9" name="Group 8">
            <a:extLst>
              <a:ext uri="{FF2B5EF4-FFF2-40B4-BE49-F238E27FC236}">
                <a16:creationId xmlns:a16="http://schemas.microsoft.com/office/drawing/2014/main" id="{CAB2E23A-CBA6-6DFF-E137-5438D041FE0B}"/>
              </a:ext>
            </a:extLst>
          </p:cNvPr>
          <p:cNvGrpSpPr/>
          <p:nvPr/>
        </p:nvGrpSpPr>
        <p:grpSpPr>
          <a:xfrm>
            <a:off x="863026" y="1744296"/>
            <a:ext cx="797791" cy="742842"/>
            <a:chOff x="745364" y="1105561"/>
            <a:chExt cx="777240" cy="777220"/>
          </a:xfrm>
        </p:grpSpPr>
        <p:pic>
          <p:nvPicPr>
            <p:cNvPr id="10" name="Graphic 51" descr="Badge 1 with solid fill">
              <a:extLst>
                <a:ext uri="{FF2B5EF4-FFF2-40B4-BE49-F238E27FC236}">
                  <a16:creationId xmlns:a16="http://schemas.microsoft.com/office/drawing/2014/main" id="{C09C6B32-B1B8-0CB3-37EC-761E3A6B17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2060" y="1156045"/>
              <a:ext cx="663846" cy="663845"/>
            </a:xfrm>
            <a:prstGeom prst="rect">
              <a:avLst/>
            </a:prstGeom>
          </p:spPr>
        </p:pic>
        <p:sp>
          <p:nvSpPr>
            <p:cNvPr id="11" name="Flowchart: Connector 10">
              <a:extLst>
                <a:ext uri="{FF2B5EF4-FFF2-40B4-BE49-F238E27FC236}">
                  <a16:creationId xmlns:a16="http://schemas.microsoft.com/office/drawing/2014/main" id="{96259134-A507-1FA0-C391-C067490036AD}"/>
                </a:ext>
              </a:extLst>
            </p:cNvPr>
            <p:cNvSpPr/>
            <p:nvPr/>
          </p:nvSpPr>
          <p:spPr>
            <a:xfrm>
              <a:off x="745364" y="1105561"/>
              <a:ext cx="777240" cy="777220"/>
            </a:xfrm>
            <a:prstGeom prst="flowChartConnector">
              <a:avLst/>
            </a:prstGeom>
            <a:noFill/>
            <a:ln w="76200">
              <a:solidFill>
                <a:srgbClr val="6BA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grpSp>
      <p:sp>
        <p:nvSpPr>
          <p:cNvPr id="13" name="TextBox 12">
            <a:extLst>
              <a:ext uri="{FF2B5EF4-FFF2-40B4-BE49-F238E27FC236}">
                <a16:creationId xmlns:a16="http://schemas.microsoft.com/office/drawing/2014/main" id="{18F4F633-3221-2EA6-D11A-F5C627852653}"/>
              </a:ext>
            </a:extLst>
          </p:cNvPr>
          <p:cNvSpPr txBox="1"/>
          <p:nvPr/>
        </p:nvSpPr>
        <p:spPr>
          <a:xfrm>
            <a:off x="2200165" y="1795508"/>
            <a:ext cx="42559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Garet"/>
                <a:ea typeface="Calibri"/>
                <a:cs typeface="Calibri"/>
              </a:rPr>
              <a:t>Data Collection</a:t>
            </a:r>
            <a:endParaRPr lang="en-US" sz="3600" b="1">
              <a:latin typeface="Garet"/>
            </a:endParaRPr>
          </a:p>
        </p:txBody>
      </p:sp>
      <p:sp>
        <p:nvSpPr>
          <p:cNvPr id="14" name="TextBox 13">
            <a:extLst>
              <a:ext uri="{FF2B5EF4-FFF2-40B4-BE49-F238E27FC236}">
                <a16:creationId xmlns:a16="http://schemas.microsoft.com/office/drawing/2014/main" id="{BF3145B5-5A34-50E5-B9BE-669BBD7B86C8}"/>
              </a:ext>
            </a:extLst>
          </p:cNvPr>
          <p:cNvSpPr txBox="1"/>
          <p:nvPr/>
        </p:nvSpPr>
        <p:spPr>
          <a:xfrm>
            <a:off x="2200166" y="2743095"/>
            <a:ext cx="134506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1.Images of different </a:t>
            </a:r>
            <a:r>
              <a:rPr lang="en-US" sz="2400" err="1">
                <a:ea typeface="Calibri"/>
                <a:cs typeface="Calibri"/>
              </a:rPr>
              <a:t>ripenesee</a:t>
            </a:r>
            <a:r>
              <a:rPr lang="en-US" sz="2400">
                <a:ea typeface="Calibri"/>
                <a:cs typeface="Calibri"/>
              </a:rPr>
              <a:t> stages collected on-site from greenhouse and Labeling them manually</a:t>
            </a:r>
          </a:p>
        </p:txBody>
      </p:sp>
      <p:grpSp>
        <p:nvGrpSpPr>
          <p:cNvPr id="27" name="Group 32">
            <a:extLst>
              <a:ext uri="{FF2B5EF4-FFF2-40B4-BE49-F238E27FC236}">
                <a16:creationId xmlns:a16="http://schemas.microsoft.com/office/drawing/2014/main" id="{78A5A64E-2903-811F-AFD7-BBDEFA9C10C2}"/>
              </a:ext>
            </a:extLst>
          </p:cNvPr>
          <p:cNvGrpSpPr/>
          <p:nvPr/>
        </p:nvGrpSpPr>
        <p:grpSpPr>
          <a:xfrm>
            <a:off x="18881" y="9156530"/>
            <a:ext cx="18288000" cy="1124742"/>
            <a:chOff x="0" y="-192881"/>
            <a:chExt cx="24416939" cy="999771"/>
          </a:xfrm>
        </p:grpSpPr>
        <p:grpSp>
          <p:nvGrpSpPr>
            <p:cNvPr id="23" name="Group 33">
              <a:extLst>
                <a:ext uri="{FF2B5EF4-FFF2-40B4-BE49-F238E27FC236}">
                  <a16:creationId xmlns:a16="http://schemas.microsoft.com/office/drawing/2014/main" id="{3B48779C-C74C-54A1-48D8-D46390A01616}"/>
                </a:ext>
              </a:extLst>
            </p:cNvPr>
            <p:cNvGrpSpPr/>
            <p:nvPr/>
          </p:nvGrpSpPr>
          <p:grpSpPr>
            <a:xfrm>
              <a:off x="0" y="-192881"/>
              <a:ext cx="24416939" cy="999771"/>
              <a:chOff x="0" y="-38100"/>
              <a:chExt cx="4823099" cy="197486"/>
            </a:xfrm>
          </p:grpSpPr>
          <p:sp>
            <p:nvSpPr>
              <p:cNvPr id="25" name="Freeform 34">
                <a:extLst>
                  <a:ext uri="{FF2B5EF4-FFF2-40B4-BE49-F238E27FC236}">
                    <a16:creationId xmlns:a16="http://schemas.microsoft.com/office/drawing/2014/main" id="{37784540-4913-EA78-3F1E-FE26733BD18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5A9C99E2-58B3-6BF0-29D2-08B0907D4062}"/>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4" name="Freeform 36">
              <a:extLst>
                <a:ext uri="{FF2B5EF4-FFF2-40B4-BE49-F238E27FC236}">
                  <a16:creationId xmlns:a16="http://schemas.microsoft.com/office/drawing/2014/main" id="{E6E5630C-6F0D-84D3-DE9F-F5FC8082B7F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29" name="TextBox 28">
            <a:extLst>
              <a:ext uri="{FF2B5EF4-FFF2-40B4-BE49-F238E27FC236}">
                <a16:creationId xmlns:a16="http://schemas.microsoft.com/office/drawing/2014/main" id="{4797D6BA-3528-D114-4790-78C6233D379E}"/>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pic>
        <p:nvPicPr>
          <p:cNvPr id="2" name="Picture 1" descr="A group of green tomatoes on a vine&#10;&#10;AI-generated content may be incorrect.">
            <a:extLst>
              <a:ext uri="{FF2B5EF4-FFF2-40B4-BE49-F238E27FC236}">
                <a16:creationId xmlns:a16="http://schemas.microsoft.com/office/drawing/2014/main" id="{E30FDBC8-217E-C7E3-6429-666101876A90}"/>
              </a:ext>
            </a:extLst>
          </p:cNvPr>
          <p:cNvPicPr>
            <a:picLocks noChangeAspect="1"/>
          </p:cNvPicPr>
          <p:nvPr/>
        </p:nvPicPr>
        <p:blipFill>
          <a:blip r:embed="rId5"/>
          <a:stretch>
            <a:fillRect/>
          </a:stretch>
        </p:blipFill>
        <p:spPr>
          <a:xfrm>
            <a:off x="1202055" y="3489960"/>
            <a:ext cx="3371850" cy="4495800"/>
          </a:xfrm>
          <a:prstGeom prst="rect">
            <a:avLst/>
          </a:prstGeom>
        </p:spPr>
      </p:pic>
      <p:pic>
        <p:nvPicPr>
          <p:cNvPr id="3" name="Picture 2" descr="Tomatoes on a plant with green leaves&#10;&#10;AI-generated content may be incorrect.">
            <a:extLst>
              <a:ext uri="{FF2B5EF4-FFF2-40B4-BE49-F238E27FC236}">
                <a16:creationId xmlns:a16="http://schemas.microsoft.com/office/drawing/2014/main" id="{5719AA55-29C2-A62B-6337-DA55255F1DBB}"/>
              </a:ext>
            </a:extLst>
          </p:cNvPr>
          <p:cNvPicPr>
            <a:picLocks noChangeAspect="1"/>
          </p:cNvPicPr>
          <p:nvPr/>
        </p:nvPicPr>
        <p:blipFill>
          <a:blip r:embed="rId6"/>
          <a:stretch>
            <a:fillRect/>
          </a:stretch>
        </p:blipFill>
        <p:spPr>
          <a:xfrm>
            <a:off x="4829175" y="3489960"/>
            <a:ext cx="3585210" cy="4495800"/>
          </a:xfrm>
          <a:prstGeom prst="rect">
            <a:avLst/>
          </a:prstGeom>
        </p:spPr>
      </p:pic>
      <p:pic>
        <p:nvPicPr>
          <p:cNvPr id="4" name="Picture 3" descr="Tomatoes on a plant with leaves&#10;&#10;AI-generated content may be incorrect.">
            <a:extLst>
              <a:ext uri="{FF2B5EF4-FFF2-40B4-BE49-F238E27FC236}">
                <a16:creationId xmlns:a16="http://schemas.microsoft.com/office/drawing/2014/main" id="{63FB9AC4-EE1C-9D4E-100C-54B13D03A098}"/>
              </a:ext>
            </a:extLst>
          </p:cNvPr>
          <p:cNvPicPr>
            <a:picLocks noChangeAspect="1"/>
          </p:cNvPicPr>
          <p:nvPr/>
        </p:nvPicPr>
        <p:blipFill>
          <a:blip r:embed="rId7"/>
          <a:stretch>
            <a:fillRect/>
          </a:stretch>
        </p:blipFill>
        <p:spPr>
          <a:xfrm>
            <a:off x="8700135" y="3489960"/>
            <a:ext cx="3387090" cy="4495800"/>
          </a:xfrm>
          <a:prstGeom prst="rect">
            <a:avLst/>
          </a:prstGeom>
        </p:spPr>
      </p:pic>
      <p:pic>
        <p:nvPicPr>
          <p:cNvPr id="5" name="Picture 4" descr="A close up of tomatoes on a vine&#10;&#10;AI-generated content may be incorrect.">
            <a:extLst>
              <a:ext uri="{FF2B5EF4-FFF2-40B4-BE49-F238E27FC236}">
                <a16:creationId xmlns:a16="http://schemas.microsoft.com/office/drawing/2014/main" id="{C64468C3-FD3A-01F8-A5A2-A86D4E741F79}"/>
              </a:ext>
            </a:extLst>
          </p:cNvPr>
          <p:cNvPicPr>
            <a:picLocks noChangeAspect="1"/>
          </p:cNvPicPr>
          <p:nvPr/>
        </p:nvPicPr>
        <p:blipFill>
          <a:blip r:embed="rId8"/>
          <a:stretch>
            <a:fillRect/>
          </a:stretch>
        </p:blipFill>
        <p:spPr>
          <a:xfrm>
            <a:off x="12273915" y="3488055"/>
            <a:ext cx="4575810" cy="4499610"/>
          </a:xfrm>
          <a:prstGeom prst="rect">
            <a:avLst/>
          </a:prstGeom>
        </p:spPr>
      </p:pic>
    </p:spTree>
    <p:extLst>
      <p:ext uri="{BB962C8B-B14F-4D97-AF65-F5344CB8AC3E}">
        <p14:creationId xmlns:p14="http://schemas.microsoft.com/office/powerpoint/2010/main" val="2767420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4FD1A-10B5-7CCC-9818-7AEBF8D4FB9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564242F-954B-8C0A-02D7-79D65C3A7351}"/>
              </a:ext>
            </a:extLst>
          </p:cNvPr>
          <p:cNvSpPr txBox="1"/>
          <p:nvPr/>
        </p:nvSpPr>
        <p:spPr>
          <a:xfrm>
            <a:off x="695885" y="393326"/>
            <a:ext cx="106265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55833D"/>
                </a:solidFill>
                <a:ea typeface="Calibri"/>
                <a:cs typeface="Calibri"/>
              </a:rPr>
              <a:t>Methodology – Evidence of Completion</a:t>
            </a:r>
            <a:endParaRPr lang="en-US" sz="4800" b="1">
              <a:solidFill>
                <a:srgbClr val="55833D"/>
              </a:solidFill>
              <a:latin typeface="Calibri"/>
              <a:ea typeface="Calibri"/>
              <a:cs typeface="Calibri"/>
            </a:endParaRPr>
          </a:p>
        </p:txBody>
      </p:sp>
      <p:sp>
        <p:nvSpPr>
          <p:cNvPr id="13" name="TextBox 12">
            <a:extLst>
              <a:ext uri="{FF2B5EF4-FFF2-40B4-BE49-F238E27FC236}">
                <a16:creationId xmlns:a16="http://schemas.microsoft.com/office/drawing/2014/main" id="{536779BE-7A03-E455-DB3F-3B1D3A0F68AE}"/>
              </a:ext>
            </a:extLst>
          </p:cNvPr>
          <p:cNvSpPr txBox="1"/>
          <p:nvPr/>
        </p:nvSpPr>
        <p:spPr>
          <a:xfrm>
            <a:off x="2200165" y="1795508"/>
            <a:ext cx="69229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Garet"/>
                <a:ea typeface="Calibri"/>
                <a:cs typeface="Calibri"/>
              </a:rPr>
              <a:t>Data Preprocessing</a:t>
            </a:r>
            <a:endParaRPr lang="en-US"/>
          </a:p>
        </p:txBody>
      </p:sp>
      <p:sp>
        <p:nvSpPr>
          <p:cNvPr id="14" name="TextBox 13">
            <a:extLst>
              <a:ext uri="{FF2B5EF4-FFF2-40B4-BE49-F238E27FC236}">
                <a16:creationId xmlns:a16="http://schemas.microsoft.com/office/drawing/2014/main" id="{D52DD8B7-55EB-199E-D8AB-16E9F0A1299F}"/>
              </a:ext>
            </a:extLst>
          </p:cNvPr>
          <p:cNvSpPr txBox="1"/>
          <p:nvPr/>
        </p:nvSpPr>
        <p:spPr>
          <a:xfrm>
            <a:off x="2200166" y="2586406"/>
            <a:ext cx="1416204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Data preprocessing includes annotation, augmentation, resizing, and dataset splitting to enhance model accuracy. </a:t>
            </a:r>
            <a:endParaRPr lang="en-US"/>
          </a:p>
        </p:txBody>
      </p:sp>
      <p:pic>
        <p:nvPicPr>
          <p:cNvPr id="18" name="Graphic 53" descr="Badge with solid fill">
            <a:extLst>
              <a:ext uri="{FF2B5EF4-FFF2-40B4-BE49-F238E27FC236}">
                <a16:creationId xmlns:a16="http://schemas.microsoft.com/office/drawing/2014/main" id="{22169D75-97AF-E4AE-C81D-543BF9E527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8957" y="1791489"/>
            <a:ext cx="710909" cy="710909"/>
          </a:xfrm>
          <a:prstGeom prst="rect">
            <a:avLst/>
          </a:prstGeom>
        </p:spPr>
      </p:pic>
      <p:sp>
        <p:nvSpPr>
          <p:cNvPr id="19" name="Flowchart: Connector 18">
            <a:extLst>
              <a:ext uri="{FF2B5EF4-FFF2-40B4-BE49-F238E27FC236}">
                <a16:creationId xmlns:a16="http://schemas.microsoft.com/office/drawing/2014/main" id="{A4A5D983-C087-5EC9-AFDB-F0E3B8C84629}"/>
              </a:ext>
            </a:extLst>
          </p:cNvPr>
          <p:cNvSpPr/>
          <p:nvPr/>
        </p:nvSpPr>
        <p:spPr>
          <a:xfrm>
            <a:off x="1159314" y="1786288"/>
            <a:ext cx="839947" cy="762852"/>
          </a:xfrm>
          <a:prstGeom prst="flowChartConnector">
            <a:avLst/>
          </a:prstGeom>
          <a:noFill/>
          <a:ln w="76200">
            <a:solidFill>
              <a:srgbClr val="6BA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grpSp>
        <p:nvGrpSpPr>
          <p:cNvPr id="15" name="Group 5">
            <a:extLst>
              <a:ext uri="{FF2B5EF4-FFF2-40B4-BE49-F238E27FC236}">
                <a16:creationId xmlns:a16="http://schemas.microsoft.com/office/drawing/2014/main" id="{D9980C92-F218-AB15-F7D8-6755D52D909D}"/>
              </a:ext>
            </a:extLst>
          </p:cNvPr>
          <p:cNvGrpSpPr/>
          <p:nvPr/>
        </p:nvGrpSpPr>
        <p:grpSpPr>
          <a:xfrm>
            <a:off x="15144234" y="-1947219"/>
            <a:ext cx="4593419" cy="4523268"/>
            <a:chOff x="0" y="0"/>
            <a:chExt cx="812800" cy="812800"/>
          </a:xfrm>
          <a:noFill/>
        </p:grpSpPr>
        <p:sp>
          <p:nvSpPr>
            <p:cNvPr id="11" name="Freeform 6">
              <a:extLst>
                <a:ext uri="{FF2B5EF4-FFF2-40B4-BE49-F238E27FC236}">
                  <a16:creationId xmlns:a16="http://schemas.microsoft.com/office/drawing/2014/main" id="{47F17D96-A5A9-D43E-473C-34EA0D6A83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12" name="TextBox 7">
              <a:extLst>
                <a:ext uri="{FF2B5EF4-FFF2-40B4-BE49-F238E27FC236}">
                  <a16:creationId xmlns:a16="http://schemas.microsoft.com/office/drawing/2014/main" id="{15017453-413F-7046-CA3E-9AB14248B6A2}"/>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17" name="Freeform 9">
            <a:extLst>
              <a:ext uri="{FF2B5EF4-FFF2-40B4-BE49-F238E27FC236}">
                <a16:creationId xmlns:a16="http://schemas.microsoft.com/office/drawing/2014/main" id="{D779EEEE-44AF-A271-5EDD-8044E4C11777}"/>
              </a:ext>
            </a:extLst>
          </p:cNvPr>
          <p:cNvSpPr/>
          <p:nvPr/>
        </p:nvSpPr>
        <p:spPr>
          <a:xfrm>
            <a:off x="16223391" y="-988541"/>
            <a:ext cx="2447667" cy="261025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grpSp>
        <p:nvGrpSpPr>
          <p:cNvPr id="33" name="Group 32">
            <a:extLst>
              <a:ext uri="{FF2B5EF4-FFF2-40B4-BE49-F238E27FC236}">
                <a16:creationId xmlns:a16="http://schemas.microsoft.com/office/drawing/2014/main" id="{B627A86D-2886-CEAF-7762-C4281DF5D2CF}"/>
              </a:ext>
            </a:extLst>
          </p:cNvPr>
          <p:cNvGrpSpPr/>
          <p:nvPr/>
        </p:nvGrpSpPr>
        <p:grpSpPr>
          <a:xfrm>
            <a:off x="18881" y="9156530"/>
            <a:ext cx="18288000" cy="1124742"/>
            <a:chOff x="0" y="-192881"/>
            <a:chExt cx="24416939" cy="999771"/>
          </a:xfrm>
        </p:grpSpPr>
        <p:grpSp>
          <p:nvGrpSpPr>
            <p:cNvPr id="29" name="Group 33">
              <a:extLst>
                <a:ext uri="{FF2B5EF4-FFF2-40B4-BE49-F238E27FC236}">
                  <a16:creationId xmlns:a16="http://schemas.microsoft.com/office/drawing/2014/main" id="{38EDAD55-0D28-7212-ABAD-154D6CBD1D60}"/>
                </a:ext>
              </a:extLst>
            </p:cNvPr>
            <p:cNvGrpSpPr/>
            <p:nvPr/>
          </p:nvGrpSpPr>
          <p:grpSpPr>
            <a:xfrm>
              <a:off x="0" y="-192881"/>
              <a:ext cx="24416939" cy="999771"/>
              <a:chOff x="0" y="-38100"/>
              <a:chExt cx="4823099" cy="197486"/>
            </a:xfrm>
          </p:grpSpPr>
          <p:sp>
            <p:nvSpPr>
              <p:cNvPr id="31" name="Freeform 34">
                <a:extLst>
                  <a:ext uri="{FF2B5EF4-FFF2-40B4-BE49-F238E27FC236}">
                    <a16:creationId xmlns:a16="http://schemas.microsoft.com/office/drawing/2014/main" id="{280F3924-FBED-859C-9874-B1F8A27E9115}"/>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2" name="TextBox 35">
                <a:extLst>
                  <a:ext uri="{FF2B5EF4-FFF2-40B4-BE49-F238E27FC236}">
                    <a16:creationId xmlns:a16="http://schemas.microsoft.com/office/drawing/2014/main" id="{47ACAF98-C140-5EB7-3E91-007836DE36BA}"/>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30" name="Freeform 36">
              <a:extLst>
                <a:ext uri="{FF2B5EF4-FFF2-40B4-BE49-F238E27FC236}">
                  <a16:creationId xmlns:a16="http://schemas.microsoft.com/office/drawing/2014/main" id="{95FE1922-16BC-9DB0-D359-29110515E0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35" name="TextBox 34">
            <a:extLst>
              <a:ext uri="{FF2B5EF4-FFF2-40B4-BE49-F238E27FC236}">
                <a16:creationId xmlns:a16="http://schemas.microsoft.com/office/drawing/2014/main" id="{F53EA07B-430C-501C-C519-3968BCDFA47D}"/>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pic>
        <p:nvPicPr>
          <p:cNvPr id="3" name="Picture 2" descr="A screen shot of a computer program&#10;&#10;AI-generated content may be incorrect.">
            <a:extLst>
              <a:ext uri="{FF2B5EF4-FFF2-40B4-BE49-F238E27FC236}">
                <a16:creationId xmlns:a16="http://schemas.microsoft.com/office/drawing/2014/main" id="{5DCE563A-C8F5-DB89-60B7-46139EF75F38}"/>
              </a:ext>
            </a:extLst>
          </p:cNvPr>
          <p:cNvPicPr>
            <a:picLocks noChangeAspect="1"/>
          </p:cNvPicPr>
          <p:nvPr/>
        </p:nvPicPr>
        <p:blipFill>
          <a:blip r:embed="rId5"/>
          <a:stretch>
            <a:fillRect/>
          </a:stretch>
        </p:blipFill>
        <p:spPr>
          <a:xfrm>
            <a:off x="1547873" y="3794392"/>
            <a:ext cx="6005962" cy="3320272"/>
          </a:xfrm>
          <a:prstGeom prst="rect">
            <a:avLst/>
          </a:prstGeom>
        </p:spPr>
      </p:pic>
      <p:pic>
        <p:nvPicPr>
          <p:cNvPr id="4" name="Picture 3" descr="A computer screen shot of text&#10;&#10;AI-generated content may be incorrect.">
            <a:extLst>
              <a:ext uri="{FF2B5EF4-FFF2-40B4-BE49-F238E27FC236}">
                <a16:creationId xmlns:a16="http://schemas.microsoft.com/office/drawing/2014/main" id="{968B6B7C-E98F-5B6A-DDAA-216F55D078ED}"/>
              </a:ext>
            </a:extLst>
          </p:cNvPr>
          <p:cNvPicPr>
            <a:picLocks noChangeAspect="1"/>
          </p:cNvPicPr>
          <p:nvPr/>
        </p:nvPicPr>
        <p:blipFill>
          <a:blip r:embed="rId6"/>
          <a:stretch>
            <a:fillRect/>
          </a:stretch>
        </p:blipFill>
        <p:spPr>
          <a:xfrm>
            <a:off x="8641151" y="3786188"/>
            <a:ext cx="7734300" cy="2714625"/>
          </a:xfrm>
          <a:prstGeom prst="rect">
            <a:avLst/>
          </a:prstGeom>
        </p:spPr>
      </p:pic>
    </p:spTree>
    <p:extLst>
      <p:ext uri="{BB962C8B-B14F-4D97-AF65-F5344CB8AC3E}">
        <p14:creationId xmlns:p14="http://schemas.microsoft.com/office/powerpoint/2010/main" val="3261212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2D893-547C-6667-D6E7-C02A14644D4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7D0B083-1575-3E39-7D28-ABB971AF3773}"/>
              </a:ext>
            </a:extLst>
          </p:cNvPr>
          <p:cNvSpPr txBox="1"/>
          <p:nvPr/>
        </p:nvSpPr>
        <p:spPr>
          <a:xfrm>
            <a:off x="695885" y="393326"/>
            <a:ext cx="106265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55833D"/>
                </a:solidFill>
                <a:ea typeface="Calibri"/>
                <a:cs typeface="Calibri"/>
              </a:rPr>
              <a:t>Methodology – Evidence of Completion</a:t>
            </a:r>
            <a:endParaRPr lang="en-US" sz="4800" b="1">
              <a:solidFill>
                <a:srgbClr val="55833D"/>
              </a:solidFill>
              <a:latin typeface="Calibri"/>
              <a:ea typeface="Calibri"/>
              <a:cs typeface="Calibri"/>
            </a:endParaRPr>
          </a:p>
        </p:txBody>
      </p:sp>
      <p:sp>
        <p:nvSpPr>
          <p:cNvPr id="13" name="TextBox 12">
            <a:extLst>
              <a:ext uri="{FF2B5EF4-FFF2-40B4-BE49-F238E27FC236}">
                <a16:creationId xmlns:a16="http://schemas.microsoft.com/office/drawing/2014/main" id="{5AA5B682-56E4-48D7-AE47-7FA4E0795470}"/>
              </a:ext>
            </a:extLst>
          </p:cNvPr>
          <p:cNvSpPr txBox="1"/>
          <p:nvPr/>
        </p:nvSpPr>
        <p:spPr>
          <a:xfrm>
            <a:off x="2200165" y="1795508"/>
            <a:ext cx="69229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Garet"/>
                <a:ea typeface="Calibri"/>
                <a:cs typeface="Calibri"/>
              </a:rPr>
              <a:t>Training</a:t>
            </a:r>
            <a:endParaRPr lang="en-US"/>
          </a:p>
        </p:txBody>
      </p:sp>
      <p:sp>
        <p:nvSpPr>
          <p:cNvPr id="14" name="TextBox 13">
            <a:extLst>
              <a:ext uri="{FF2B5EF4-FFF2-40B4-BE49-F238E27FC236}">
                <a16:creationId xmlns:a16="http://schemas.microsoft.com/office/drawing/2014/main" id="{D98F0F69-4397-F5A0-15C9-5098173F3D02}"/>
              </a:ext>
            </a:extLst>
          </p:cNvPr>
          <p:cNvSpPr txBox="1"/>
          <p:nvPr/>
        </p:nvSpPr>
        <p:spPr>
          <a:xfrm>
            <a:off x="2200166" y="2779380"/>
            <a:ext cx="10985392"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sz="2400">
              <a:ea typeface="Calibri"/>
              <a:cs typeface="Calibri"/>
            </a:endParaRPr>
          </a:p>
          <a:p>
            <a:r>
              <a:rPr lang="en-US" sz="2800" b="1">
                <a:ea typeface="Calibri"/>
                <a:cs typeface="Calibri"/>
              </a:rPr>
              <a:t>  </a:t>
            </a:r>
          </a:p>
        </p:txBody>
      </p:sp>
      <p:sp>
        <p:nvSpPr>
          <p:cNvPr id="15" name="Flowchart: Connector 14">
            <a:extLst>
              <a:ext uri="{FF2B5EF4-FFF2-40B4-BE49-F238E27FC236}">
                <a16:creationId xmlns:a16="http://schemas.microsoft.com/office/drawing/2014/main" id="{671F00E3-38C4-178B-11CD-040AD4C3776F}"/>
              </a:ext>
            </a:extLst>
          </p:cNvPr>
          <p:cNvSpPr/>
          <p:nvPr/>
        </p:nvSpPr>
        <p:spPr>
          <a:xfrm>
            <a:off x="1438594" y="1833606"/>
            <a:ext cx="618800" cy="645168"/>
          </a:xfrm>
          <a:prstGeom prst="flowChartConnector">
            <a:avLst/>
          </a:prstGeom>
          <a:noFill/>
          <a:ln w="76200">
            <a:solidFill>
              <a:srgbClr val="6BA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8" name="Freeform 9">
            <a:extLst>
              <a:ext uri="{FF2B5EF4-FFF2-40B4-BE49-F238E27FC236}">
                <a16:creationId xmlns:a16="http://schemas.microsoft.com/office/drawing/2014/main" id="{9A71F1D1-FCEE-C726-A133-A5C6D58EF772}"/>
              </a:ext>
            </a:extLst>
          </p:cNvPr>
          <p:cNvSpPr/>
          <p:nvPr/>
        </p:nvSpPr>
        <p:spPr>
          <a:xfrm>
            <a:off x="16223391" y="-988541"/>
            <a:ext cx="2447667" cy="261025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grpSp>
        <p:nvGrpSpPr>
          <p:cNvPr id="22" name="Group 5">
            <a:extLst>
              <a:ext uri="{FF2B5EF4-FFF2-40B4-BE49-F238E27FC236}">
                <a16:creationId xmlns:a16="http://schemas.microsoft.com/office/drawing/2014/main" id="{3C3DD0A5-EE30-317D-5ED6-DD60FAAA6FD2}"/>
              </a:ext>
            </a:extLst>
          </p:cNvPr>
          <p:cNvGrpSpPr/>
          <p:nvPr/>
        </p:nvGrpSpPr>
        <p:grpSpPr>
          <a:xfrm>
            <a:off x="15144234" y="-1947219"/>
            <a:ext cx="4593419" cy="4523268"/>
            <a:chOff x="0" y="0"/>
            <a:chExt cx="812800" cy="812800"/>
          </a:xfrm>
          <a:noFill/>
        </p:grpSpPr>
        <p:sp>
          <p:nvSpPr>
            <p:cNvPr id="20" name="Freeform 6">
              <a:extLst>
                <a:ext uri="{FF2B5EF4-FFF2-40B4-BE49-F238E27FC236}">
                  <a16:creationId xmlns:a16="http://schemas.microsoft.com/office/drawing/2014/main" id="{41B5472C-B1CE-D4FF-40F1-30AE63ADB4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21" name="TextBox 7">
              <a:extLst>
                <a:ext uri="{FF2B5EF4-FFF2-40B4-BE49-F238E27FC236}">
                  <a16:creationId xmlns:a16="http://schemas.microsoft.com/office/drawing/2014/main" id="{0312D90B-0514-DAB2-6E3A-3C623E4BB659}"/>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8" name="Group 32">
            <a:extLst>
              <a:ext uri="{FF2B5EF4-FFF2-40B4-BE49-F238E27FC236}">
                <a16:creationId xmlns:a16="http://schemas.microsoft.com/office/drawing/2014/main" id="{53EDEB50-59A2-74F1-6A2E-C73096578A24}"/>
              </a:ext>
            </a:extLst>
          </p:cNvPr>
          <p:cNvGrpSpPr/>
          <p:nvPr/>
        </p:nvGrpSpPr>
        <p:grpSpPr>
          <a:xfrm>
            <a:off x="18881" y="9156530"/>
            <a:ext cx="18288000" cy="1124742"/>
            <a:chOff x="0" y="-192881"/>
            <a:chExt cx="24416939" cy="999771"/>
          </a:xfrm>
        </p:grpSpPr>
        <p:grpSp>
          <p:nvGrpSpPr>
            <p:cNvPr id="24" name="Group 33">
              <a:extLst>
                <a:ext uri="{FF2B5EF4-FFF2-40B4-BE49-F238E27FC236}">
                  <a16:creationId xmlns:a16="http://schemas.microsoft.com/office/drawing/2014/main" id="{90AFC93C-F177-013C-FF7D-1CB3E5ED4418}"/>
                </a:ext>
              </a:extLst>
            </p:cNvPr>
            <p:cNvGrpSpPr/>
            <p:nvPr/>
          </p:nvGrpSpPr>
          <p:grpSpPr>
            <a:xfrm>
              <a:off x="0" y="-192881"/>
              <a:ext cx="24416939" cy="999771"/>
              <a:chOff x="0" y="-38100"/>
              <a:chExt cx="4823099" cy="197486"/>
            </a:xfrm>
          </p:grpSpPr>
          <p:sp>
            <p:nvSpPr>
              <p:cNvPr id="26" name="Freeform 34">
                <a:extLst>
                  <a:ext uri="{FF2B5EF4-FFF2-40B4-BE49-F238E27FC236}">
                    <a16:creationId xmlns:a16="http://schemas.microsoft.com/office/drawing/2014/main" id="{3936A776-CAE1-78F0-6AF0-38D36BD0DD2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7" name="TextBox 35">
                <a:extLst>
                  <a:ext uri="{FF2B5EF4-FFF2-40B4-BE49-F238E27FC236}">
                    <a16:creationId xmlns:a16="http://schemas.microsoft.com/office/drawing/2014/main" id="{B9591D92-94DD-200B-0175-7A5D4B696F75}"/>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5" name="Freeform 36">
              <a:extLst>
                <a:ext uri="{FF2B5EF4-FFF2-40B4-BE49-F238E27FC236}">
                  <a16:creationId xmlns:a16="http://schemas.microsoft.com/office/drawing/2014/main" id="{424E8490-BD82-2A24-EE47-ABA0B6DEDF03}"/>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30" name="TextBox 29">
            <a:extLst>
              <a:ext uri="{FF2B5EF4-FFF2-40B4-BE49-F238E27FC236}">
                <a16:creationId xmlns:a16="http://schemas.microsoft.com/office/drawing/2014/main" id="{AFBFF3E7-24E2-29DC-6843-5FDB4B09A662}"/>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pic>
        <p:nvPicPr>
          <p:cNvPr id="3" name="Graphic 3" descr="Badge 3 with solid fill">
            <a:extLst>
              <a:ext uri="{FF2B5EF4-FFF2-40B4-BE49-F238E27FC236}">
                <a16:creationId xmlns:a16="http://schemas.microsoft.com/office/drawing/2014/main" id="{F6355A94-6FD6-7531-2CA6-27BDA1EBE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821" y="1831605"/>
            <a:ext cx="620195" cy="638337"/>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F2A5699F-3190-0FD0-121A-3DC7744FB0DB}"/>
              </a:ext>
            </a:extLst>
          </p:cNvPr>
          <p:cNvPicPr>
            <a:picLocks noChangeAspect="1"/>
          </p:cNvPicPr>
          <p:nvPr/>
        </p:nvPicPr>
        <p:blipFill>
          <a:blip r:embed="rId5"/>
          <a:stretch>
            <a:fillRect/>
          </a:stretch>
        </p:blipFill>
        <p:spPr>
          <a:xfrm>
            <a:off x="2427514" y="2942545"/>
            <a:ext cx="9527721" cy="3735160"/>
          </a:xfrm>
          <a:prstGeom prst="rect">
            <a:avLst/>
          </a:prstGeom>
        </p:spPr>
      </p:pic>
    </p:spTree>
    <p:extLst>
      <p:ext uri="{BB962C8B-B14F-4D97-AF65-F5344CB8AC3E}">
        <p14:creationId xmlns:p14="http://schemas.microsoft.com/office/powerpoint/2010/main" val="352033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6AB7-1A2A-CB3E-5009-9D38903954A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3BA9BDF-0309-DDB6-150B-3AFBE8B3273D}"/>
              </a:ext>
            </a:extLst>
          </p:cNvPr>
          <p:cNvSpPr txBox="1"/>
          <p:nvPr/>
        </p:nvSpPr>
        <p:spPr>
          <a:xfrm>
            <a:off x="695885" y="393326"/>
            <a:ext cx="106265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55833D"/>
                </a:solidFill>
                <a:ea typeface="Calibri"/>
                <a:cs typeface="Calibri"/>
              </a:rPr>
              <a:t>Methodology – Evidence of Completion</a:t>
            </a:r>
            <a:endParaRPr lang="en-US" sz="4800" b="1">
              <a:solidFill>
                <a:srgbClr val="55833D"/>
              </a:solidFill>
              <a:latin typeface="Calibri"/>
              <a:ea typeface="Calibri"/>
              <a:cs typeface="Calibri"/>
            </a:endParaRPr>
          </a:p>
        </p:txBody>
      </p:sp>
      <p:sp>
        <p:nvSpPr>
          <p:cNvPr id="13" name="TextBox 12">
            <a:extLst>
              <a:ext uri="{FF2B5EF4-FFF2-40B4-BE49-F238E27FC236}">
                <a16:creationId xmlns:a16="http://schemas.microsoft.com/office/drawing/2014/main" id="{80919316-B55E-D193-2EFC-58AA2DF07022}"/>
              </a:ext>
            </a:extLst>
          </p:cNvPr>
          <p:cNvSpPr txBox="1"/>
          <p:nvPr/>
        </p:nvSpPr>
        <p:spPr>
          <a:xfrm>
            <a:off x="2200165" y="1795508"/>
            <a:ext cx="69229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Garet"/>
                <a:ea typeface="Calibri"/>
                <a:cs typeface="Calibri"/>
              </a:rPr>
              <a:t>Set Thresholders</a:t>
            </a:r>
            <a:endParaRPr lang="en-US"/>
          </a:p>
        </p:txBody>
      </p:sp>
      <p:sp>
        <p:nvSpPr>
          <p:cNvPr id="14" name="TextBox 13">
            <a:extLst>
              <a:ext uri="{FF2B5EF4-FFF2-40B4-BE49-F238E27FC236}">
                <a16:creationId xmlns:a16="http://schemas.microsoft.com/office/drawing/2014/main" id="{55E50E75-24DA-FA12-635F-F49271C598D9}"/>
              </a:ext>
            </a:extLst>
          </p:cNvPr>
          <p:cNvSpPr txBox="1"/>
          <p:nvPr/>
        </p:nvSpPr>
        <p:spPr>
          <a:xfrm>
            <a:off x="2200166" y="2779380"/>
            <a:ext cx="10985392"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sz="2400">
              <a:ea typeface="Calibri"/>
              <a:cs typeface="Calibri"/>
            </a:endParaRPr>
          </a:p>
          <a:p>
            <a:r>
              <a:rPr lang="en-US" sz="2800" b="1">
                <a:ea typeface="Calibri"/>
                <a:cs typeface="Calibri"/>
              </a:rPr>
              <a:t>  </a:t>
            </a:r>
          </a:p>
        </p:txBody>
      </p:sp>
      <p:sp>
        <p:nvSpPr>
          <p:cNvPr id="15" name="Flowchart: Connector 14">
            <a:extLst>
              <a:ext uri="{FF2B5EF4-FFF2-40B4-BE49-F238E27FC236}">
                <a16:creationId xmlns:a16="http://schemas.microsoft.com/office/drawing/2014/main" id="{9CEB9D8E-0A3C-8D52-3950-AAA4D161DFA2}"/>
              </a:ext>
            </a:extLst>
          </p:cNvPr>
          <p:cNvSpPr/>
          <p:nvPr/>
        </p:nvSpPr>
        <p:spPr>
          <a:xfrm>
            <a:off x="1438594" y="1833606"/>
            <a:ext cx="618800" cy="645168"/>
          </a:xfrm>
          <a:prstGeom prst="flowChartConnector">
            <a:avLst/>
          </a:prstGeom>
          <a:noFill/>
          <a:ln w="76200">
            <a:solidFill>
              <a:srgbClr val="6BA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8" name="Freeform 9">
            <a:extLst>
              <a:ext uri="{FF2B5EF4-FFF2-40B4-BE49-F238E27FC236}">
                <a16:creationId xmlns:a16="http://schemas.microsoft.com/office/drawing/2014/main" id="{8734B50B-4B47-B6DF-F123-598ED727745B}"/>
              </a:ext>
            </a:extLst>
          </p:cNvPr>
          <p:cNvSpPr/>
          <p:nvPr/>
        </p:nvSpPr>
        <p:spPr>
          <a:xfrm>
            <a:off x="16223391" y="-988541"/>
            <a:ext cx="2447667" cy="261025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grpSp>
        <p:nvGrpSpPr>
          <p:cNvPr id="22" name="Group 5">
            <a:extLst>
              <a:ext uri="{FF2B5EF4-FFF2-40B4-BE49-F238E27FC236}">
                <a16:creationId xmlns:a16="http://schemas.microsoft.com/office/drawing/2014/main" id="{D1413215-7BCB-3AF7-835C-AD3022B9C74B}"/>
              </a:ext>
            </a:extLst>
          </p:cNvPr>
          <p:cNvGrpSpPr/>
          <p:nvPr/>
        </p:nvGrpSpPr>
        <p:grpSpPr>
          <a:xfrm>
            <a:off x="15144234" y="-1947219"/>
            <a:ext cx="4593419" cy="4523268"/>
            <a:chOff x="0" y="0"/>
            <a:chExt cx="812800" cy="812800"/>
          </a:xfrm>
          <a:noFill/>
        </p:grpSpPr>
        <p:sp>
          <p:nvSpPr>
            <p:cNvPr id="20" name="Freeform 6">
              <a:extLst>
                <a:ext uri="{FF2B5EF4-FFF2-40B4-BE49-F238E27FC236}">
                  <a16:creationId xmlns:a16="http://schemas.microsoft.com/office/drawing/2014/main" id="{6B8F1A67-431E-B191-5578-2D27617A92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21" name="TextBox 7">
              <a:extLst>
                <a:ext uri="{FF2B5EF4-FFF2-40B4-BE49-F238E27FC236}">
                  <a16:creationId xmlns:a16="http://schemas.microsoft.com/office/drawing/2014/main" id="{50778F0F-ED84-9B51-32CD-CD831446D4CE}"/>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8" name="Group 32">
            <a:extLst>
              <a:ext uri="{FF2B5EF4-FFF2-40B4-BE49-F238E27FC236}">
                <a16:creationId xmlns:a16="http://schemas.microsoft.com/office/drawing/2014/main" id="{1CFD3F23-CEEC-22D8-661A-4C88864AC197}"/>
              </a:ext>
            </a:extLst>
          </p:cNvPr>
          <p:cNvGrpSpPr/>
          <p:nvPr/>
        </p:nvGrpSpPr>
        <p:grpSpPr>
          <a:xfrm>
            <a:off x="18881" y="9156530"/>
            <a:ext cx="18288000" cy="1124742"/>
            <a:chOff x="0" y="-192881"/>
            <a:chExt cx="24416939" cy="999771"/>
          </a:xfrm>
        </p:grpSpPr>
        <p:grpSp>
          <p:nvGrpSpPr>
            <p:cNvPr id="24" name="Group 33">
              <a:extLst>
                <a:ext uri="{FF2B5EF4-FFF2-40B4-BE49-F238E27FC236}">
                  <a16:creationId xmlns:a16="http://schemas.microsoft.com/office/drawing/2014/main" id="{A5DEC43E-C0B7-6865-E24A-7DE9664978E2}"/>
                </a:ext>
              </a:extLst>
            </p:cNvPr>
            <p:cNvGrpSpPr/>
            <p:nvPr/>
          </p:nvGrpSpPr>
          <p:grpSpPr>
            <a:xfrm>
              <a:off x="0" y="-192881"/>
              <a:ext cx="24416939" cy="999771"/>
              <a:chOff x="0" y="-38100"/>
              <a:chExt cx="4823099" cy="197486"/>
            </a:xfrm>
          </p:grpSpPr>
          <p:sp>
            <p:nvSpPr>
              <p:cNvPr id="26" name="Freeform 34">
                <a:extLst>
                  <a:ext uri="{FF2B5EF4-FFF2-40B4-BE49-F238E27FC236}">
                    <a16:creationId xmlns:a16="http://schemas.microsoft.com/office/drawing/2014/main" id="{801BED9F-C256-52B5-DEBF-C0297F9CA3C3}"/>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7" name="TextBox 35">
                <a:extLst>
                  <a:ext uri="{FF2B5EF4-FFF2-40B4-BE49-F238E27FC236}">
                    <a16:creationId xmlns:a16="http://schemas.microsoft.com/office/drawing/2014/main" id="{18EDD3C5-DC3B-48B8-EBC1-9125B7B05EED}"/>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5" name="Freeform 36">
              <a:extLst>
                <a:ext uri="{FF2B5EF4-FFF2-40B4-BE49-F238E27FC236}">
                  <a16:creationId xmlns:a16="http://schemas.microsoft.com/office/drawing/2014/main" id="{6036B950-ED90-7A60-2B4B-81082451988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30" name="TextBox 29">
            <a:extLst>
              <a:ext uri="{FF2B5EF4-FFF2-40B4-BE49-F238E27FC236}">
                <a16:creationId xmlns:a16="http://schemas.microsoft.com/office/drawing/2014/main" id="{B88F72A5-439C-511D-F71B-008E52D47C9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pic>
        <p:nvPicPr>
          <p:cNvPr id="4" name="Graphic 13" descr="Badge 4 with solid fill">
            <a:extLst>
              <a:ext uri="{FF2B5EF4-FFF2-40B4-BE49-F238E27FC236}">
                <a16:creationId xmlns:a16="http://schemas.microsoft.com/office/drawing/2014/main" id="{E95B61E3-A084-976E-9309-8E04CB7B227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40474" y="1847940"/>
            <a:ext cx="621421" cy="636868"/>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E75DCBA5-B1F3-A9A4-4D59-AFA94708FA95}"/>
              </a:ext>
            </a:extLst>
          </p:cNvPr>
          <p:cNvPicPr>
            <a:picLocks noChangeAspect="1"/>
          </p:cNvPicPr>
          <p:nvPr/>
        </p:nvPicPr>
        <p:blipFill>
          <a:blip r:embed="rId5"/>
          <a:stretch>
            <a:fillRect/>
          </a:stretch>
        </p:blipFill>
        <p:spPr>
          <a:xfrm>
            <a:off x="1937657" y="2786063"/>
            <a:ext cx="8343900" cy="6048375"/>
          </a:xfrm>
          <a:prstGeom prst="rect">
            <a:avLst/>
          </a:prstGeom>
        </p:spPr>
      </p:pic>
      <p:pic>
        <p:nvPicPr>
          <p:cNvPr id="7" name="Picture 6" descr="A white background with black text&#10;&#10;AI-generated content may be incorrect.">
            <a:extLst>
              <a:ext uri="{FF2B5EF4-FFF2-40B4-BE49-F238E27FC236}">
                <a16:creationId xmlns:a16="http://schemas.microsoft.com/office/drawing/2014/main" id="{9C155999-A776-4EC5-2A5C-4163A61E3DB2}"/>
              </a:ext>
            </a:extLst>
          </p:cNvPr>
          <p:cNvPicPr>
            <a:picLocks noChangeAspect="1"/>
          </p:cNvPicPr>
          <p:nvPr/>
        </p:nvPicPr>
        <p:blipFill>
          <a:blip r:embed="rId6"/>
          <a:stretch>
            <a:fillRect/>
          </a:stretch>
        </p:blipFill>
        <p:spPr>
          <a:xfrm>
            <a:off x="10712224" y="2780620"/>
            <a:ext cx="4429125" cy="942975"/>
          </a:xfrm>
          <a:prstGeom prst="rect">
            <a:avLst/>
          </a:prstGeom>
        </p:spPr>
      </p:pic>
      <p:pic>
        <p:nvPicPr>
          <p:cNvPr id="9" name="Picture 8" descr="A white paper with black text&#10;&#10;AI-generated content may be incorrect.">
            <a:extLst>
              <a:ext uri="{FF2B5EF4-FFF2-40B4-BE49-F238E27FC236}">
                <a16:creationId xmlns:a16="http://schemas.microsoft.com/office/drawing/2014/main" id="{F4E814FA-5BEA-BEA2-8C09-1941B9721EDE}"/>
              </a:ext>
            </a:extLst>
          </p:cNvPr>
          <p:cNvPicPr>
            <a:picLocks noChangeAspect="1"/>
          </p:cNvPicPr>
          <p:nvPr/>
        </p:nvPicPr>
        <p:blipFill>
          <a:blip r:embed="rId7"/>
          <a:stretch>
            <a:fillRect/>
          </a:stretch>
        </p:blipFill>
        <p:spPr>
          <a:xfrm>
            <a:off x="10712223" y="3886200"/>
            <a:ext cx="5953125" cy="2705100"/>
          </a:xfrm>
          <a:prstGeom prst="rect">
            <a:avLst/>
          </a:prstGeom>
        </p:spPr>
      </p:pic>
      <p:pic>
        <p:nvPicPr>
          <p:cNvPr id="10" name="Picture 9" descr="A white background with black text&#10;&#10;AI-generated content may be incorrect.">
            <a:extLst>
              <a:ext uri="{FF2B5EF4-FFF2-40B4-BE49-F238E27FC236}">
                <a16:creationId xmlns:a16="http://schemas.microsoft.com/office/drawing/2014/main" id="{65ABB83A-3CA7-C44C-8282-B8FAEEE48F20}"/>
              </a:ext>
            </a:extLst>
          </p:cNvPr>
          <p:cNvPicPr>
            <a:picLocks noChangeAspect="1"/>
          </p:cNvPicPr>
          <p:nvPr/>
        </p:nvPicPr>
        <p:blipFill>
          <a:blip r:embed="rId8"/>
          <a:stretch>
            <a:fillRect/>
          </a:stretch>
        </p:blipFill>
        <p:spPr>
          <a:xfrm>
            <a:off x="10716986" y="6811056"/>
            <a:ext cx="5562600" cy="1209675"/>
          </a:xfrm>
          <a:prstGeom prst="rect">
            <a:avLst/>
          </a:prstGeom>
        </p:spPr>
      </p:pic>
    </p:spTree>
    <p:extLst>
      <p:ext uri="{BB962C8B-B14F-4D97-AF65-F5344CB8AC3E}">
        <p14:creationId xmlns:p14="http://schemas.microsoft.com/office/powerpoint/2010/main" val="69388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3177383" y="1926595"/>
            <a:ext cx="17472485" cy="7089906"/>
            <a:chOff x="0" y="0"/>
            <a:chExt cx="4601807" cy="1867300"/>
          </a:xfrm>
        </p:grpSpPr>
        <p:sp>
          <p:nvSpPr>
            <p:cNvPr id="3" name="Freeform 3"/>
            <p:cNvSpPr/>
            <p:nvPr/>
          </p:nvSpPr>
          <p:spPr>
            <a:xfrm>
              <a:off x="0" y="0"/>
              <a:ext cx="4601807" cy="1867300"/>
            </a:xfrm>
            <a:custGeom>
              <a:avLst/>
              <a:gdLst/>
              <a:ahLst/>
              <a:cxnLst/>
              <a:rect l="l" t="t" r="r" b="b"/>
              <a:pathLst>
                <a:path w="4601807" h="1867300">
                  <a:moveTo>
                    <a:pt x="22598" y="0"/>
                  </a:moveTo>
                  <a:lnTo>
                    <a:pt x="4579209" y="0"/>
                  </a:lnTo>
                  <a:cubicBezTo>
                    <a:pt x="4591689" y="0"/>
                    <a:pt x="4601807" y="10117"/>
                    <a:pt x="4601807" y="22598"/>
                  </a:cubicBezTo>
                  <a:lnTo>
                    <a:pt x="4601807" y="1844703"/>
                  </a:lnTo>
                  <a:cubicBezTo>
                    <a:pt x="4601807" y="1857183"/>
                    <a:pt x="4591689" y="1867300"/>
                    <a:pt x="4579209" y="1867300"/>
                  </a:cubicBezTo>
                  <a:lnTo>
                    <a:pt x="22598" y="1867300"/>
                  </a:lnTo>
                  <a:cubicBezTo>
                    <a:pt x="10117" y="1867300"/>
                    <a:pt x="0" y="1857183"/>
                    <a:pt x="0" y="1844703"/>
                  </a:cubicBezTo>
                  <a:lnTo>
                    <a:pt x="0" y="22598"/>
                  </a:lnTo>
                  <a:cubicBezTo>
                    <a:pt x="0" y="10117"/>
                    <a:pt x="10117" y="0"/>
                    <a:pt x="22598" y="0"/>
                  </a:cubicBezTo>
                  <a:close/>
                </a:path>
              </a:pathLst>
            </a:custGeom>
            <a:solidFill>
              <a:srgbClr val="A9C229"/>
            </a:solidFill>
          </p:spPr>
          <p:txBody>
            <a:bodyPr/>
            <a:lstStyle/>
            <a:p>
              <a:endParaRPr lang="en-US"/>
            </a:p>
          </p:txBody>
        </p:sp>
        <p:sp>
          <p:nvSpPr>
            <p:cNvPr id="4" name="TextBox 4"/>
            <p:cNvSpPr txBox="1"/>
            <p:nvPr/>
          </p:nvSpPr>
          <p:spPr>
            <a:xfrm>
              <a:off x="0" y="-47625"/>
              <a:ext cx="4601807" cy="1914925"/>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248023" y="2759659"/>
            <a:ext cx="5246370" cy="524637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US"/>
            </a:p>
          </p:txBody>
        </p:sp>
      </p:grpSp>
      <p:sp>
        <p:nvSpPr>
          <p:cNvPr id="9" name="TextBox 9"/>
          <p:cNvSpPr txBox="1"/>
          <p:nvPr/>
        </p:nvSpPr>
        <p:spPr>
          <a:xfrm>
            <a:off x="5334000" y="513958"/>
            <a:ext cx="11568868" cy="1098506"/>
          </a:xfrm>
          <a:prstGeom prst="rect">
            <a:avLst/>
          </a:prstGeom>
        </p:spPr>
        <p:txBody>
          <a:bodyPr wrap="square" lIns="0" tIns="0" rIns="0" bIns="0" rtlCol="0" anchor="t">
            <a:spAutoFit/>
          </a:bodyPr>
          <a:lstStyle/>
          <a:p>
            <a:pPr algn="ctr">
              <a:lnSpc>
                <a:spcPts val="9624"/>
              </a:lnSpc>
              <a:spcBef>
                <a:spcPct val="0"/>
              </a:spcBef>
            </a:pPr>
            <a:r>
              <a:rPr lang="en-US" sz="6000" b="1" spc="348">
                <a:solidFill>
                  <a:schemeClr val="tx1">
                    <a:lumMod val="95000"/>
                    <a:lumOff val="5000"/>
                  </a:schemeClr>
                </a:solidFill>
                <a:latin typeface="Open Sans Extra Bold"/>
                <a:ea typeface="Open Sans Extra Bold"/>
                <a:cs typeface="Open Sans Extra Bold"/>
                <a:sym typeface="Open Sans Extra Bold"/>
              </a:rPr>
              <a:t>Functional Requirements</a:t>
            </a:r>
          </a:p>
        </p:txBody>
      </p:sp>
      <p:sp>
        <p:nvSpPr>
          <p:cNvPr id="17" name="TextBox 32">
            <a:extLst>
              <a:ext uri="{FF2B5EF4-FFF2-40B4-BE49-F238E27FC236}">
                <a16:creationId xmlns:a16="http://schemas.microsoft.com/office/drawing/2014/main" id="{FDF244CB-3001-44FC-AA6C-2578AAE92397}"/>
              </a:ext>
            </a:extLst>
          </p:cNvPr>
          <p:cNvSpPr txBox="1"/>
          <p:nvPr/>
        </p:nvSpPr>
        <p:spPr>
          <a:xfrm>
            <a:off x="7467600" y="2783426"/>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Image Input Processing</a:t>
            </a:r>
            <a:endParaRPr lang="en-US">
              <a:solidFill>
                <a:schemeClr val="bg1"/>
              </a:solidFill>
            </a:endParaRPr>
          </a:p>
        </p:txBody>
      </p:sp>
      <p:pic>
        <p:nvPicPr>
          <p:cNvPr id="24" name="Graphic 23" descr="Bullseye with solid fill">
            <a:extLst>
              <a:ext uri="{FF2B5EF4-FFF2-40B4-BE49-F238E27FC236}">
                <a16:creationId xmlns:a16="http://schemas.microsoft.com/office/drawing/2014/main" id="{6DBA6274-329E-42EB-94CE-E405D02901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6510" y="2783426"/>
            <a:ext cx="691771" cy="691771"/>
          </a:xfrm>
          <a:prstGeom prst="rect">
            <a:avLst/>
          </a:prstGeom>
        </p:spPr>
      </p:pic>
      <p:sp>
        <p:nvSpPr>
          <p:cNvPr id="25" name="TextBox 32">
            <a:extLst>
              <a:ext uri="{FF2B5EF4-FFF2-40B4-BE49-F238E27FC236}">
                <a16:creationId xmlns:a16="http://schemas.microsoft.com/office/drawing/2014/main" id="{46B9308A-F007-48A4-B374-F7A44C34B2D3}"/>
              </a:ext>
            </a:extLst>
          </p:cNvPr>
          <p:cNvSpPr txBox="1"/>
          <p:nvPr/>
        </p:nvSpPr>
        <p:spPr>
          <a:xfrm>
            <a:off x="7467600" y="3746964"/>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Ripeness Detection</a:t>
            </a:r>
            <a:endParaRPr lang="en-US"/>
          </a:p>
        </p:txBody>
      </p:sp>
      <p:sp>
        <p:nvSpPr>
          <p:cNvPr id="26" name="TextBox 32">
            <a:extLst>
              <a:ext uri="{FF2B5EF4-FFF2-40B4-BE49-F238E27FC236}">
                <a16:creationId xmlns:a16="http://schemas.microsoft.com/office/drawing/2014/main" id="{FAF28EBD-0856-48D3-B611-73DC22C3A9DD}"/>
              </a:ext>
            </a:extLst>
          </p:cNvPr>
          <p:cNvSpPr txBox="1"/>
          <p:nvPr/>
        </p:nvSpPr>
        <p:spPr>
          <a:xfrm>
            <a:off x="7450541" y="4636464"/>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Harvest Time Prediction</a:t>
            </a:r>
            <a:endParaRPr lang="en-US"/>
          </a:p>
        </p:txBody>
      </p:sp>
      <p:sp>
        <p:nvSpPr>
          <p:cNvPr id="27" name="TextBox 32">
            <a:extLst>
              <a:ext uri="{FF2B5EF4-FFF2-40B4-BE49-F238E27FC236}">
                <a16:creationId xmlns:a16="http://schemas.microsoft.com/office/drawing/2014/main" id="{9FFCEAE0-6781-4C2F-AFDB-19E09AD7CA1E}"/>
              </a:ext>
            </a:extLst>
          </p:cNvPr>
          <p:cNvSpPr txBox="1"/>
          <p:nvPr/>
        </p:nvSpPr>
        <p:spPr>
          <a:xfrm>
            <a:off x="7451725" y="5509568"/>
            <a:ext cx="8692936" cy="583558"/>
          </a:xfrm>
          <a:prstGeom prst="rect">
            <a:avLst/>
          </a:prstGeom>
        </p:spPr>
        <p:txBody>
          <a:bodyPr wrap="square" lIns="0" tIns="0" rIns="0" bIns="0" rtlCol="0" anchor="t">
            <a:spAutoFit/>
          </a:bodyPr>
          <a:lstStyle/>
          <a:p>
            <a:pPr>
              <a:lnSpc>
                <a:spcPts val="4752"/>
              </a:lnSpc>
            </a:pPr>
            <a:r>
              <a:rPr lang="en-US" sz="3600">
                <a:solidFill>
                  <a:schemeClr val="bg1"/>
                </a:solidFill>
                <a:ea typeface="+mn-lt"/>
                <a:cs typeface="+mn-lt"/>
              </a:rPr>
              <a:t>Environmental Condition Recommendations</a:t>
            </a:r>
            <a:endParaRPr lang="en-US">
              <a:solidFill>
                <a:schemeClr val="bg1"/>
              </a:solidFill>
            </a:endParaRPr>
          </a:p>
        </p:txBody>
      </p:sp>
      <p:pic>
        <p:nvPicPr>
          <p:cNvPr id="29" name="Graphic 28" descr="Bullseye with solid fill">
            <a:extLst>
              <a:ext uri="{FF2B5EF4-FFF2-40B4-BE49-F238E27FC236}">
                <a16:creationId xmlns:a16="http://schemas.microsoft.com/office/drawing/2014/main" id="{544F78A2-C577-48B6-A4F9-615E0CBB5E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6510" y="3691344"/>
            <a:ext cx="691771" cy="691771"/>
          </a:xfrm>
          <a:prstGeom prst="rect">
            <a:avLst/>
          </a:prstGeom>
        </p:spPr>
      </p:pic>
      <p:pic>
        <p:nvPicPr>
          <p:cNvPr id="30" name="Graphic 29" descr="Bullseye with solid fill">
            <a:extLst>
              <a:ext uri="{FF2B5EF4-FFF2-40B4-BE49-F238E27FC236}">
                <a16:creationId xmlns:a16="http://schemas.microsoft.com/office/drawing/2014/main" id="{9C47ACF1-8B4B-47BD-9D9E-B0495E39E2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6510" y="4599262"/>
            <a:ext cx="691771" cy="691771"/>
          </a:xfrm>
          <a:prstGeom prst="rect">
            <a:avLst/>
          </a:prstGeom>
        </p:spPr>
      </p:pic>
      <p:pic>
        <p:nvPicPr>
          <p:cNvPr id="31" name="Graphic 30" descr="Bullseye with solid fill">
            <a:extLst>
              <a:ext uri="{FF2B5EF4-FFF2-40B4-BE49-F238E27FC236}">
                <a16:creationId xmlns:a16="http://schemas.microsoft.com/office/drawing/2014/main" id="{622A32FF-32AA-4B65-8121-4448A3784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6510" y="5507180"/>
            <a:ext cx="691771" cy="691771"/>
          </a:xfrm>
          <a:prstGeom prst="rect">
            <a:avLst/>
          </a:prstGeom>
        </p:spPr>
      </p:pic>
      <p:grpSp>
        <p:nvGrpSpPr>
          <p:cNvPr id="33" name="Group 32">
            <a:extLst>
              <a:ext uri="{FF2B5EF4-FFF2-40B4-BE49-F238E27FC236}">
                <a16:creationId xmlns:a16="http://schemas.microsoft.com/office/drawing/2014/main" id="{16AF8A97-A8A9-4288-8EA6-0F26DA38E73F}"/>
              </a:ext>
            </a:extLst>
          </p:cNvPr>
          <p:cNvGrpSpPr/>
          <p:nvPr/>
        </p:nvGrpSpPr>
        <p:grpSpPr>
          <a:xfrm>
            <a:off x="2" y="9379250"/>
            <a:ext cx="18288000" cy="907751"/>
            <a:chOff x="0" y="0"/>
            <a:chExt cx="24416939" cy="806890"/>
          </a:xfrm>
        </p:grpSpPr>
        <p:grpSp>
          <p:nvGrpSpPr>
            <p:cNvPr id="34" name="Group 33">
              <a:extLst>
                <a:ext uri="{FF2B5EF4-FFF2-40B4-BE49-F238E27FC236}">
                  <a16:creationId xmlns:a16="http://schemas.microsoft.com/office/drawing/2014/main" id="{2D93CA9E-06BE-4D86-8BD9-CA7669E870CF}"/>
                </a:ext>
              </a:extLst>
            </p:cNvPr>
            <p:cNvGrpSpPr/>
            <p:nvPr/>
          </p:nvGrpSpPr>
          <p:grpSpPr>
            <a:xfrm>
              <a:off x="0" y="0"/>
              <a:ext cx="24416939" cy="806890"/>
              <a:chOff x="0" y="0"/>
              <a:chExt cx="4823099" cy="159386"/>
            </a:xfrm>
          </p:grpSpPr>
          <p:sp>
            <p:nvSpPr>
              <p:cNvPr id="36" name="Freeform 34">
                <a:extLst>
                  <a:ext uri="{FF2B5EF4-FFF2-40B4-BE49-F238E27FC236}">
                    <a16:creationId xmlns:a16="http://schemas.microsoft.com/office/drawing/2014/main" id="{44F08F86-19BA-4FAC-8848-767BA228A2E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7" name="TextBox 35">
                <a:extLst>
                  <a:ext uri="{FF2B5EF4-FFF2-40B4-BE49-F238E27FC236}">
                    <a16:creationId xmlns:a16="http://schemas.microsoft.com/office/drawing/2014/main" id="{C54FD725-1142-405D-82EC-00883F9D0819}"/>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35" name="Freeform 36">
              <a:extLst>
                <a:ext uri="{FF2B5EF4-FFF2-40B4-BE49-F238E27FC236}">
                  <a16:creationId xmlns:a16="http://schemas.microsoft.com/office/drawing/2014/main" id="{B6EE0F96-7A92-4EAD-950A-C8B6851E439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5"/>
              <a:stretch>
                <a:fillRect/>
              </a:stretch>
            </a:blipFill>
          </p:spPr>
          <p:txBody>
            <a:bodyPr/>
            <a:lstStyle/>
            <a:p>
              <a:endParaRPr lang="en-US" sz="2700"/>
            </a:p>
          </p:txBody>
        </p:sp>
      </p:grpSp>
      <p:sp>
        <p:nvSpPr>
          <p:cNvPr id="18" name="TextBox 17">
            <a:extLst>
              <a:ext uri="{FF2B5EF4-FFF2-40B4-BE49-F238E27FC236}">
                <a16:creationId xmlns:a16="http://schemas.microsoft.com/office/drawing/2014/main" id="{7057CBA8-1C08-E9EA-D937-58FBC653D2B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51</a:t>
            </a:r>
            <a:endParaRPr lang="en-US"/>
          </a:p>
          <a:p>
            <a:endParaRPr lang="en-US" sz="2400" b="1">
              <a:solidFill>
                <a:srgbClr val="1C1C3D"/>
              </a:solidFill>
              <a:ea typeface="Calibri"/>
              <a:cs typeface="Calibri"/>
            </a:endParaRPr>
          </a:p>
        </p:txBody>
      </p:sp>
      <p:sp>
        <p:nvSpPr>
          <p:cNvPr id="11" name="TextBox 16">
            <a:extLst>
              <a:ext uri="{FF2B5EF4-FFF2-40B4-BE49-F238E27FC236}">
                <a16:creationId xmlns:a16="http://schemas.microsoft.com/office/drawing/2014/main" id="{800C760E-DD20-817B-7686-2F110D9067DE}"/>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130635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5752273" y="2453178"/>
            <a:ext cx="12537628" cy="7270732"/>
            <a:chOff x="0" y="-47625"/>
            <a:chExt cx="4601807" cy="1914925"/>
          </a:xfrm>
        </p:grpSpPr>
        <p:sp>
          <p:nvSpPr>
            <p:cNvPr id="3" name="Freeform 3"/>
            <p:cNvSpPr/>
            <p:nvPr/>
          </p:nvSpPr>
          <p:spPr>
            <a:xfrm>
              <a:off x="0" y="0"/>
              <a:ext cx="4601807" cy="1867300"/>
            </a:xfrm>
            <a:custGeom>
              <a:avLst/>
              <a:gdLst/>
              <a:ahLst/>
              <a:cxnLst/>
              <a:rect l="l" t="t" r="r" b="b"/>
              <a:pathLst>
                <a:path w="4601807" h="1867300">
                  <a:moveTo>
                    <a:pt x="22598" y="0"/>
                  </a:moveTo>
                  <a:lnTo>
                    <a:pt x="4579209" y="0"/>
                  </a:lnTo>
                  <a:cubicBezTo>
                    <a:pt x="4591689" y="0"/>
                    <a:pt x="4601807" y="10117"/>
                    <a:pt x="4601807" y="22598"/>
                  </a:cubicBezTo>
                  <a:lnTo>
                    <a:pt x="4601807" y="1844703"/>
                  </a:lnTo>
                  <a:cubicBezTo>
                    <a:pt x="4601807" y="1857183"/>
                    <a:pt x="4591689" y="1867300"/>
                    <a:pt x="4579209" y="1867300"/>
                  </a:cubicBezTo>
                  <a:lnTo>
                    <a:pt x="22598" y="1867300"/>
                  </a:lnTo>
                  <a:cubicBezTo>
                    <a:pt x="10117" y="1867300"/>
                    <a:pt x="0" y="1857183"/>
                    <a:pt x="0" y="1844703"/>
                  </a:cubicBezTo>
                  <a:lnTo>
                    <a:pt x="0" y="22598"/>
                  </a:lnTo>
                  <a:cubicBezTo>
                    <a:pt x="0" y="10117"/>
                    <a:pt x="10117" y="0"/>
                    <a:pt x="22598" y="0"/>
                  </a:cubicBezTo>
                  <a:close/>
                </a:path>
              </a:pathLst>
            </a:custGeom>
            <a:solidFill>
              <a:srgbClr val="A9C229"/>
            </a:solidFill>
          </p:spPr>
          <p:txBody>
            <a:bodyPr/>
            <a:lstStyle/>
            <a:p>
              <a:endParaRPr lang="en-US"/>
            </a:p>
          </p:txBody>
        </p:sp>
        <p:sp>
          <p:nvSpPr>
            <p:cNvPr id="4" name="TextBox 4"/>
            <p:cNvSpPr txBox="1"/>
            <p:nvPr/>
          </p:nvSpPr>
          <p:spPr>
            <a:xfrm>
              <a:off x="0" y="-47625"/>
              <a:ext cx="4601807" cy="1914925"/>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5317191" y="648429"/>
            <a:ext cx="11568868" cy="1098506"/>
          </a:xfrm>
          <a:prstGeom prst="rect">
            <a:avLst/>
          </a:prstGeom>
        </p:spPr>
        <p:txBody>
          <a:bodyPr wrap="square" lIns="0" tIns="0" rIns="0" bIns="0" rtlCol="0" anchor="t">
            <a:spAutoFit/>
          </a:bodyPr>
          <a:lstStyle/>
          <a:p>
            <a:pPr algn="ctr">
              <a:lnSpc>
                <a:spcPts val="9624"/>
              </a:lnSpc>
              <a:spcBef>
                <a:spcPct val="0"/>
              </a:spcBef>
            </a:pPr>
            <a:r>
              <a:rPr lang="en-US" sz="6000" b="1" spc="348">
                <a:solidFill>
                  <a:schemeClr val="tx1">
                    <a:lumMod val="95000"/>
                    <a:lumOff val="5000"/>
                  </a:schemeClr>
                </a:solidFill>
                <a:latin typeface="Open Sans Extra Bold"/>
                <a:ea typeface="Open Sans Extra Bold"/>
                <a:cs typeface="Open Sans Extra Bold"/>
                <a:sym typeface="Open Sans Extra Bold"/>
              </a:rPr>
              <a:t>Non Functional Requirements</a:t>
            </a:r>
          </a:p>
        </p:txBody>
      </p:sp>
      <p:sp>
        <p:nvSpPr>
          <p:cNvPr id="25" name="TextBox 32">
            <a:extLst>
              <a:ext uri="{FF2B5EF4-FFF2-40B4-BE49-F238E27FC236}">
                <a16:creationId xmlns:a16="http://schemas.microsoft.com/office/drawing/2014/main" id="{46B9308A-F007-48A4-B374-F7A44C34B2D3}"/>
              </a:ext>
            </a:extLst>
          </p:cNvPr>
          <p:cNvSpPr txBox="1"/>
          <p:nvPr/>
        </p:nvSpPr>
        <p:spPr>
          <a:xfrm>
            <a:off x="8070501" y="3872568"/>
            <a:ext cx="8105561" cy="1137556"/>
          </a:xfrm>
          <a:prstGeom prst="rect">
            <a:avLst/>
          </a:prstGeom>
        </p:spPr>
        <p:txBody>
          <a:bodyPr lIns="0" tIns="0" rIns="0" bIns="0" rtlCol="0" anchor="t">
            <a:spAutoFit/>
          </a:bodyPr>
          <a:lstStyle/>
          <a:p>
            <a:r>
              <a:rPr lang="en-US" sz="3600">
                <a:solidFill>
                  <a:schemeClr val="bg1"/>
                </a:solidFill>
                <a:ea typeface="+mn-lt"/>
                <a:cs typeface="+mn-lt"/>
              </a:rPr>
              <a:t>Performance</a:t>
            </a:r>
          </a:p>
          <a:p>
            <a:pPr marL="0" lvl="0" indent="0" algn="l">
              <a:lnSpc>
                <a:spcPts val="4752"/>
              </a:lnSpc>
            </a:pPr>
            <a:endParaRPr lang="en-US" sz="3600">
              <a:solidFill>
                <a:schemeClr val="bg1"/>
              </a:solidFill>
              <a:ea typeface="Calibri"/>
              <a:cs typeface="Calibri"/>
            </a:endParaRPr>
          </a:p>
        </p:txBody>
      </p:sp>
      <p:sp>
        <p:nvSpPr>
          <p:cNvPr id="26" name="TextBox 32">
            <a:extLst>
              <a:ext uri="{FF2B5EF4-FFF2-40B4-BE49-F238E27FC236}">
                <a16:creationId xmlns:a16="http://schemas.microsoft.com/office/drawing/2014/main" id="{FAF28EBD-0856-48D3-B611-73DC22C3A9DD}"/>
              </a:ext>
            </a:extLst>
          </p:cNvPr>
          <p:cNvSpPr txBox="1"/>
          <p:nvPr/>
        </p:nvSpPr>
        <p:spPr>
          <a:xfrm>
            <a:off x="8040882" y="4762068"/>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Reliability &amp; Availability</a:t>
            </a:r>
            <a:endParaRPr lang="en-US"/>
          </a:p>
        </p:txBody>
      </p:sp>
      <p:sp>
        <p:nvSpPr>
          <p:cNvPr id="27" name="TextBox 32">
            <a:extLst>
              <a:ext uri="{FF2B5EF4-FFF2-40B4-BE49-F238E27FC236}">
                <a16:creationId xmlns:a16="http://schemas.microsoft.com/office/drawing/2014/main" id="{9FFCEAE0-6781-4C2F-AFDB-19E09AD7CA1E}"/>
              </a:ext>
            </a:extLst>
          </p:cNvPr>
          <p:cNvSpPr txBox="1"/>
          <p:nvPr/>
        </p:nvSpPr>
        <p:spPr>
          <a:xfrm>
            <a:off x="8070501" y="5666922"/>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Usability</a:t>
            </a:r>
            <a:endParaRPr lang="en-US"/>
          </a:p>
        </p:txBody>
      </p:sp>
      <p:pic>
        <p:nvPicPr>
          <p:cNvPr id="29" name="Graphic 28" descr="Bullseye with solid fill">
            <a:extLst>
              <a:ext uri="{FF2B5EF4-FFF2-40B4-BE49-F238E27FC236}">
                <a16:creationId xmlns:a16="http://schemas.microsoft.com/office/drawing/2014/main" id="{544F78A2-C577-48B6-A4F9-615E0CBB5E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9411" y="3816948"/>
            <a:ext cx="691771" cy="691771"/>
          </a:xfrm>
          <a:prstGeom prst="rect">
            <a:avLst/>
          </a:prstGeom>
        </p:spPr>
      </p:pic>
      <p:pic>
        <p:nvPicPr>
          <p:cNvPr id="30" name="Graphic 29" descr="Bullseye with solid fill">
            <a:extLst>
              <a:ext uri="{FF2B5EF4-FFF2-40B4-BE49-F238E27FC236}">
                <a16:creationId xmlns:a16="http://schemas.microsoft.com/office/drawing/2014/main" id="{9C47ACF1-8B4B-47BD-9D9E-B0495E39E2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9411" y="4724866"/>
            <a:ext cx="691771" cy="691771"/>
          </a:xfrm>
          <a:prstGeom prst="rect">
            <a:avLst/>
          </a:prstGeom>
        </p:spPr>
      </p:pic>
      <p:pic>
        <p:nvPicPr>
          <p:cNvPr id="31" name="Graphic 30" descr="Bullseye with solid fill">
            <a:extLst>
              <a:ext uri="{FF2B5EF4-FFF2-40B4-BE49-F238E27FC236}">
                <a16:creationId xmlns:a16="http://schemas.microsoft.com/office/drawing/2014/main" id="{622A32FF-32AA-4B65-8121-4448A37844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9411" y="5632784"/>
            <a:ext cx="691771" cy="691771"/>
          </a:xfrm>
          <a:prstGeom prst="rect">
            <a:avLst/>
          </a:prstGeom>
        </p:spPr>
      </p:pic>
      <p:grpSp>
        <p:nvGrpSpPr>
          <p:cNvPr id="33" name="Group 32">
            <a:extLst>
              <a:ext uri="{FF2B5EF4-FFF2-40B4-BE49-F238E27FC236}">
                <a16:creationId xmlns:a16="http://schemas.microsoft.com/office/drawing/2014/main" id="{16AF8A97-A8A9-4288-8EA6-0F26DA38E73F}"/>
              </a:ext>
            </a:extLst>
          </p:cNvPr>
          <p:cNvGrpSpPr/>
          <p:nvPr/>
        </p:nvGrpSpPr>
        <p:grpSpPr>
          <a:xfrm>
            <a:off x="2" y="9162259"/>
            <a:ext cx="18288000" cy="1124742"/>
            <a:chOff x="0" y="-192881"/>
            <a:chExt cx="24416939" cy="999771"/>
          </a:xfrm>
        </p:grpSpPr>
        <p:grpSp>
          <p:nvGrpSpPr>
            <p:cNvPr id="34" name="Group 33">
              <a:extLst>
                <a:ext uri="{FF2B5EF4-FFF2-40B4-BE49-F238E27FC236}">
                  <a16:creationId xmlns:a16="http://schemas.microsoft.com/office/drawing/2014/main" id="{2D93CA9E-06BE-4D86-8BD9-CA7669E870CF}"/>
                </a:ext>
              </a:extLst>
            </p:cNvPr>
            <p:cNvGrpSpPr/>
            <p:nvPr/>
          </p:nvGrpSpPr>
          <p:grpSpPr>
            <a:xfrm>
              <a:off x="0" y="-192881"/>
              <a:ext cx="24416939" cy="999771"/>
              <a:chOff x="0" y="-38100"/>
              <a:chExt cx="4823099" cy="197486"/>
            </a:xfrm>
          </p:grpSpPr>
          <p:sp>
            <p:nvSpPr>
              <p:cNvPr id="37" name="TextBox 35">
                <a:extLst>
                  <a:ext uri="{FF2B5EF4-FFF2-40B4-BE49-F238E27FC236}">
                    <a16:creationId xmlns:a16="http://schemas.microsoft.com/office/drawing/2014/main" id="{C54FD725-1142-405D-82EC-00883F9D0819}"/>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sp>
            <p:nvSpPr>
              <p:cNvPr id="36" name="Freeform 34">
                <a:extLst>
                  <a:ext uri="{FF2B5EF4-FFF2-40B4-BE49-F238E27FC236}">
                    <a16:creationId xmlns:a16="http://schemas.microsoft.com/office/drawing/2014/main" id="{44F08F86-19BA-4FAC-8848-767BA228A2E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grpSp>
        <p:sp>
          <p:nvSpPr>
            <p:cNvPr id="35" name="Freeform 36">
              <a:extLst>
                <a:ext uri="{FF2B5EF4-FFF2-40B4-BE49-F238E27FC236}">
                  <a16:creationId xmlns:a16="http://schemas.microsoft.com/office/drawing/2014/main" id="{B6EE0F96-7A92-4EAD-950A-C8B6851E439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8" name="TextBox 7">
            <a:extLst>
              <a:ext uri="{FF2B5EF4-FFF2-40B4-BE49-F238E27FC236}">
                <a16:creationId xmlns:a16="http://schemas.microsoft.com/office/drawing/2014/main" id="{D485C8C3-7A87-48D2-85C7-132B8F276812}"/>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52</a:t>
            </a:r>
            <a:endParaRPr lang="en-US"/>
          </a:p>
          <a:p>
            <a:endParaRPr lang="en-US" sz="2400" b="1">
              <a:solidFill>
                <a:srgbClr val="1C1C3D"/>
              </a:solidFill>
              <a:ea typeface="Calibri"/>
              <a:cs typeface="Calibri"/>
            </a:endParaRPr>
          </a:p>
        </p:txBody>
      </p:sp>
      <p:sp>
        <p:nvSpPr>
          <p:cNvPr id="6" name="TextBox 16">
            <a:extLst>
              <a:ext uri="{FF2B5EF4-FFF2-40B4-BE49-F238E27FC236}">
                <a16:creationId xmlns:a16="http://schemas.microsoft.com/office/drawing/2014/main" id="{2FEB92E8-33EC-E4A0-5F52-13D6426E5B1A}"/>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pic>
        <p:nvPicPr>
          <p:cNvPr id="7" name="Picture 6" descr="A watering can on a tomato plant&#10;&#10;Description automatically generated">
            <a:extLst>
              <a:ext uri="{FF2B5EF4-FFF2-40B4-BE49-F238E27FC236}">
                <a16:creationId xmlns:a16="http://schemas.microsoft.com/office/drawing/2014/main" id="{A2794DC0-40CF-1F38-7171-1FBB5952AE58}"/>
              </a:ext>
            </a:extLst>
          </p:cNvPr>
          <p:cNvPicPr>
            <a:picLocks noChangeAspect="1"/>
          </p:cNvPicPr>
          <p:nvPr/>
        </p:nvPicPr>
        <p:blipFill>
          <a:blip r:embed="rId5"/>
          <a:stretch>
            <a:fillRect/>
          </a:stretch>
        </p:blipFill>
        <p:spPr>
          <a:xfrm>
            <a:off x="306691" y="4176680"/>
            <a:ext cx="6250472" cy="4292692"/>
          </a:xfrm>
          <a:prstGeom prst="roundRect">
            <a:avLst/>
          </a:prstGeom>
        </p:spPr>
      </p:pic>
    </p:spTree>
    <p:extLst>
      <p:ext uri="{BB962C8B-B14F-4D97-AF65-F5344CB8AC3E}">
        <p14:creationId xmlns:p14="http://schemas.microsoft.com/office/powerpoint/2010/main" val="248412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7" name="Group 7"/>
          <p:cNvGrpSpPr/>
          <p:nvPr/>
        </p:nvGrpSpPr>
        <p:grpSpPr>
          <a:xfrm>
            <a:off x="-898819" y="8556556"/>
            <a:ext cx="20085642" cy="2525513"/>
            <a:chOff x="0" y="-47625"/>
            <a:chExt cx="5290045" cy="665156"/>
          </a:xfrm>
        </p:grpSpPr>
        <p:sp>
          <p:nvSpPr>
            <p:cNvPr id="8" name="Freeform 8"/>
            <p:cNvSpPr/>
            <p:nvPr/>
          </p:nvSpPr>
          <p:spPr>
            <a:xfrm>
              <a:off x="0" y="0"/>
              <a:ext cx="5290045" cy="617531"/>
            </a:xfrm>
            <a:custGeom>
              <a:avLst/>
              <a:gdLst/>
              <a:ahLst/>
              <a:cxnLst/>
              <a:rect l="l" t="t" r="r" b="b"/>
              <a:pathLst>
                <a:path w="5290045" h="617531">
                  <a:moveTo>
                    <a:pt x="19658" y="0"/>
                  </a:moveTo>
                  <a:lnTo>
                    <a:pt x="5270387" y="0"/>
                  </a:lnTo>
                  <a:cubicBezTo>
                    <a:pt x="5281244" y="0"/>
                    <a:pt x="5290045" y="8801"/>
                    <a:pt x="5290045" y="19658"/>
                  </a:cubicBezTo>
                  <a:lnTo>
                    <a:pt x="5290045" y="597873"/>
                  </a:lnTo>
                  <a:cubicBezTo>
                    <a:pt x="5290045" y="608730"/>
                    <a:pt x="5281244" y="617531"/>
                    <a:pt x="5270387" y="617531"/>
                  </a:cubicBezTo>
                  <a:lnTo>
                    <a:pt x="19658" y="617531"/>
                  </a:lnTo>
                  <a:cubicBezTo>
                    <a:pt x="8801" y="617531"/>
                    <a:pt x="0" y="608730"/>
                    <a:pt x="0" y="597873"/>
                  </a:cubicBezTo>
                  <a:lnTo>
                    <a:pt x="0" y="19658"/>
                  </a:lnTo>
                  <a:cubicBezTo>
                    <a:pt x="0" y="8801"/>
                    <a:pt x="8801" y="0"/>
                    <a:pt x="19658" y="0"/>
                  </a:cubicBezTo>
                  <a:close/>
                </a:path>
              </a:pathLst>
            </a:custGeom>
            <a:solidFill>
              <a:srgbClr val="A9C229"/>
            </a:solidFill>
          </p:spPr>
          <p:txBody>
            <a:bodyPr/>
            <a:lstStyle/>
            <a:p>
              <a:endParaRPr lang="en-US"/>
            </a:p>
          </p:txBody>
        </p:sp>
        <p:sp>
          <p:nvSpPr>
            <p:cNvPr id="9" name="TextBox 9"/>
            <p:cNvSpPr txBox="1"/>
            <p:nvPr/>
          </p:nvSpPr>
          <p:spPr>
            <a:xfrm>
              <a:off x="0" y="-47625"/>
              <a:ext cx="5290044" cy="665156"/>
            </a:xfrm>
            <a:prstGeom prst="rect">
              <a:avLst/>
            </a:prstGeom>
          </p:spPr>
          <p:txBody>
            <a:bodyPr lIns="50800" tIns="50800" rIns="50800" bIns="50800" rtlCol="0" anchor="ctr"/>
            <a:lstStyle/>
            <a:p>
              <a:pPr algn="ctr">
                <a:lnSpc>
                  <a:spcPts val="3639"/>
                </a:lnSpc>
              </a:pPr>
              <a:endParaRPr/>
            </a:p>
          </p:txBody>
        </p:sp>
      </p:grpSp>
      <p:pic>
        <p:nvPicPr>
          <p:cNvPr id="2" name="Picture 1" descr="A group of people&amp;#39;s heads&#10;&#10;Description automatically generated">
            <a:extLst>
              <a:ext uri="{FF2B5EF4-FFF2-40B4-BE49-F238E27FC236}">
                <a16:creationId xmlns:a16="http://schemas.microsoft.com/office/drawing/2014/main" id="{C07B5485-BAAD-2F33-2672-3760CC9F9348}"/>
              </a:ext>
            </a:extLst>
          </p:cNvPr>
          <p:cNvPicPr>
            <a:picLocks noChangeAspect="1"/>
          </p:cNvPicPr>
          <p:nvPr/>
        </p:nvPicPr>
        <p:blipFill>
          <a:blip r:embed="rId2"/>
          <a:stretch>
            <a:fillRect/>
          </a:stretch>
        </p:blipFill>
        <p:spPr>
          <a:xfrm>
            <a:off x="-1961" y="3361"/>
            <a:ext cx="18006169" cy="9490262"/>
          </a:xfrm>
          <a:prstGeom prst="rect">
            <a:avLst/>
          </a:prstGeom>
        </p:spPr>
      </p:pic>
      <p:grpSp>
        <p:nvGrpSpPr>
          <p:cNvPr id="14" name="Group 32">
            <a:extLst>
              <a:ext uri="{FF2B5EF4-FFF2-40B4-BE49-F238E27FC236}">
                <a16:creationId xmlns:a16="http://schemas.microsoft.com/office/drawing/2014/main" id="{47FFF155-74D1-5A62-A99B-440B9C548F37}"/>
              </a:ext>
            </a:extLst>
          </p:cNvPr>
          <p:cNvGrpSpPr/>
          <p:nvPr/>
        </p:nvGrpSpPr>
        <p:grpSpPr>
          <a:xfrm>
            <a:off x="0" y="9233057"/>
            <a:ext cx="18288000" cy="1053944"/>
            <a:chOff x="0" y="-192881"/>
            <a:chExt cx="24416939" cy="999771"/>
          </a:xfrm>
        </p:grpSpPr>
        <p:grpSp>
          <p:nvGrpSpPr>
            <p:cNvPr id="10" name="Group 33">
              <a:extLst>
                <a:ext uri="{FF2B5EF4-FFF2-40B4-BE49-F238E27FC236}">
                  <a16:creationId xmlns:a16="http://schemas.microsoft.com/office/drawing/2014/main" id="{EA6588F2-BC44-1687-91D6-A9DD63526D27}"/>
                </a:ext>
              </a:extLst>
            </p:cNvPr>
            <p:cNvGrpSpPr/>
            <p:nvPr/>
          </p:nvGrpSpPr>
          <p:grpSpPr>
            <a:xfrm>
              <a:off x="0" y="-192881"/>
              <a:ext cx="24416939" cy="999771"/>
              <a:chOff x="0" y="-38100"/>
              <a:chExt cx="4823099" cy="197486"/>
            </a:xfrm>
          </p:grpSpPr>
          <p:sp>
            <p:nvSpPr>
              <p:cNvPr id="12" name="Freeform 34">
                <a:extLst>
                  <a:ext uri="{FF2B5EF4-FFF2-40B4-BE49-F238E27FC236}">
                    <a16:creationId xmlns:a16="http://schemas.microsoft.com/office/drawing/2014/main" id="{2472B155-86C8-C259-C52D-3D292DDE1C8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a:p>
            </p:txBody>
          </p:sp>
          <p:sp>
            <p:nvSpPr>
              <p:cNvPr id="13" name="TextBox 35">
                <a:extLst>
                  <a:ext uri="{FF2B5EF4-FFF2-40B4-BE49-F238E27FC236}">
                    <a16:creationId xmlns:a16="http://schemas.microsoft.com/office/drawing/2014/main" id="{88E3642F-1D3F-5DBD-BFA7-8602DBDC800D}"/>
                  </a:ext>
                </a:extLst>
              </p:cNvPr>
              <p:cNvSpPr txBox="1"/>
              <p:nvPr/>
            </p:nvSpPr>
            <p:spPr>
              <a:xfrm>
                <a:off x="0" y="-38100"/>
                <a:ext cx="4823099" cy="197486"/>
              </a:xfrm>
              <a:prstGeom prst="rect">
                <a:avLst/>
              </a:prstGeom>
            </p:spPr>
            <p:txBody>
              <a:bodyPr lIns="50800" tIns="50800" rIns="50800" bIns="50800" rtlCol="0" anchor="ctr"/>
              <a:lstStyle/>
              <a:p>
                <a:pPr algn="ctr">
                  <a:lnSpc>
                    <a:spcPts val="2659"/>
                  </a:lnSpc>
                </a:pPr>
                <a:endParaRPr/>
              </a:p>
            </p:txBody>
          </p:sp>
        </p:grpSp>
        <p:sp>
          <p:nvSpPr>
            <p:cNvPr id="11" name="Freeform 36">
              <a:extLst>
                <a:ext uri="{FF2B5EF4-FFF2-40B4-BE49-F238E27FC236}">
                  <a16:creationId xmlns:a16="http://schemas.microsoft.com/office/drawing/2014/main" id="{C51E3A47-391B-707A-640B-20A89B6B818F}"/>
                </a:ext>
              </a:extLst>
            </p:cNvPr>
            <p:cNvSpPr/>
            <p:nvPr/>
          </p:nvSpPr>
          <p:spPr>
            <a:xfrm>
              <a:off x="329789" y="70054"/>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a:p>
          </p:txBody>
        </p:sp>
      </p:grpSp>
      <p:sp>
        <p:nvSpPr>
          <p:cNvPr id="16" name="TextBox 15">
            <a:extLst>
              <a:ext uri="{FF2B5EF4-FFF2-40B4-BE49-F238E27FC236}">
                <a16:creationId xmlns:a16="http://schemas.microsoft.com/office/drawing/2014/main" id="{DD5D36F2-59B4-BF2D-866C-D8CCE6511CEA}"/>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a:t>
            </a:r>
            <a:endParaRPr lang="en-US"/>
          </a:p>
          <a:p>
            <a:endParaRPr lang="en-US" sz="2400" b="1">
              <a:solidFill>
                <a:srgbClr val="1C1C3D"/>
              </a:solidFill>
              <a:ea typeface="Calibri"/>
              <a:cs typeface="Calibri"/>
            </a:endParaRPr>
          </a:p>
        </p:txBody>
      </p:sp>
      <p:sp>
        <p:nvSpPr>
          <p:cNvPr id="20" name="TextBox 19">
            <a:extLst>
              <a:ext uri="{FF2B5EF4-FFF2-40B4-BE49-F238E27FC236}">
                <a16:creationId xmlns:a16="http://schemas.microsoft.com/office/drawing/2014/main" id="{9D458B3A-8C21-2518-FBD7-1334B8DBCD7C}"/>
              </a:ext>
            </a:extLst>
          </p:cNvPr>
          <p:cNvSpPr txBox="1"/>
          <p:nvPr/>
        </p:nvSpPr>
        <p:spPr>
          <a:xfrm>
            <a:off x="7270384" y="9494191"/>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extLst>
      <p:ext uri="{BB962C8B-B14F-4D97-AF65-F5344CB8AC3E}">
        <p14:creationId xmlns:p14="http://schemas.microsoft.com/office/powerpoint/2010/main" val="189944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a:extLst>
            <a:ext uri="{FF2B5EF4-FFF2-40B4-BE49-F238E27FC236}">
              <a16:creationId xmlns:a16="http://schemas.microsoft.com/office/drawing/2014/main" id="{1749FF0C-A65D-9BB0-9C02-E4AE4637842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1B6663C-513A-9750-C382-BAF8D458483B}"/>
              </a:ext>
            </a:extLst>
          </p:cNvPr>
          <p:cNvGrpSpPr/>
          <p:nvPr/>
        </p:nvGrpSpPr>
        <p:grpSpPr>
          <a:xfrm>
            <a:off x="-609600" y="0"/>
            <a:ext cx="20267216" cy="1352682"/>
            <a:chOff x="0" y="0"/>
            <a:chExt cx="5337868" cy="356262"/>
          </a:xfrm>
        </p:grpSpPr>
        <p:sp>
          <p:nvSpPr>
            <p:cNvPr id="3" name="Freeform 3">
              <a:extLst>
                <a:ext uri="{FF2B5EF4-FFF2-40B4-BE49-F238E27FC236}">
                  <a16:creationId xmlns:a16="http://schemas.microsoft.com/office/drawing/2014/main" id="{3CD80EEA-35D0-E166-420A-8C85B7300AB6}"/>
                </a:ext>
              </a:extLst>
            </p:cNvPr>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45BD9C19-309D-6E17-868C-155F677BF74D}"/>
                </a:ext>
              </a:extLst>
            </p:cNvPr>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0" name="Freeform 10">
            <a:extLst>
              <a:ext uri="{FF2B5EF4-FFF2-40B4-BE49-F238E27FC236}">
                <a16:creationId xmlns:a16="http://schemas.microsoft.com/office/drawing/2014/main" id="{BE26321B-04AF-FB2F-8A1B-8B1C83A671FA}"/>
              </a:ext>
            </a:extLst>
          </p:cNvPr>
          <p:cNvSpPr/>
          <p:nvPr/>
        </p:nvSpPr>
        <p:spPr>
          <a:xfrm>
            <a:off x="43314" y="8473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2" name="Freeform 12">
            <a:extLst>
              <a:ext uri="{FF2B5EF4-FFF2-40B4-BE49-F238E27FC236}">
                <a16:creationId xmlns:a16="http://schemas.microsoft.com/office/drawing/2014/main" id="{AFFAECB2-D942-1227-9F9B-98BD731AD492}"/>
              </a:ext>
            </a:extLst>
          </p:cNvPr>
          <p:cNvSpPr/>
          <p:nvPr/>
        </p:nvSpPr>
        <p:spPr>
          <a:xfrm rot="820805">
            <a:off x="-1202681" y="6314219"/>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3" name="Freeform 13">
            <a:extLst>
              <a:ext uri="{FF2B5EF4-FFF2-40B4-BE49-F238E27FC236}">
                <a16:creationId xmlns:a16="http://schemas.microsoft.com/office/drawing/2014/main" id="{6E2C1E5A-35EC-FA90-4C07-E780DF3325A5}"/>
              </a:ext>
            </a:extLst>
          </p:cNvPr>
          <p:cNvSpPr/>
          <p:nvPr/>
        </p:nvSpPr>
        <p:spPr>
          <a:xfrm rot="-1591858">
            <a:off x="16511168" y="-33841"/>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4" name="TextBox 2">
            <a:extLst>
              <a:ext uri="{FF2B5EF4-FFF2-40B4-BE49-F238E27FC236}">
                <a16:creationId xmlns:a16="http://schemas.microsoft.com/office/drawing/2014/main" id="{7B4724EC-3790-B79D-D879-6F821692D75B}"/>
              </a:ext>
            </a:extLst>
          </p:cNvPr>
          <p:cNvSpPr txBox="1"/>
          <p:nvPr/>
        </p:nvSpPr>
        <p:spPr>
          <a:xfrm>
            <a:off x="2937114" y="1756492"/>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Completion and Future Works</a:t>
            </a:r>
            <a:endParaRPr lang="en-US"/>
          </a:p>
        </p:txBody>
      </p:sp>
      <p:sp>
        <p:nvSpPr>
          <p:cNvPr id="31" name="TextBox 17">
            <a:extLst>
              <a:ext uri="{FF2B5EF4-FFF2-40B4-BE49-F238E27FC236}">
                <a16:creationId xmlns:a16="http://schemas.microsoft.com/office/drawing/2014/main" id="{2EE61693-2B2C-CCF3-41A8-F8DA88797FC5}"/>
              </a:ext>
            </a:extLst>
          </p:cNvPr>
          <p:cNvSpPr txBox="1"/>
          <p:nvPr/>
        </p:nvSpPr>
        <p:spPr>
          <a:xfrm>
            <a:off x="2013135" y="375546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37" name="TextBox 23">
            <a:extLst>
              <a:ext uri="{FF2B5EF4-FFF2-40B4-BE49-F238E27FC236}">
                <a16:creationId xmlns:a16="http://schemas.microsoft.com/office/drawing/2014/main" id="{711B0AF2-6CC0-437B-9934-C4CF8DA2DF58}"/>
              </a:ext>
            </a:extLst>
          </p:cNvPr>
          <p:cNvSpPr txBox="1"/>
          <p:nvPr/>
        </p:nvSpPr>
        <p:spPr>
          <a:xfrm>
            <a:off x="2013135" y="610770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9" name="Rectangle 5">
            <a:extLst>
              <a:ext uri="{FF2B5EF4-FFF2-40B4-BE49-F238E27FC236}">
                <a16:creationId xmlns:a16="http://schemas.microsoft.com/office/drawing/2014/main" id="{A80F14C6-BE28-D4AE-83A6-ECE53B858862}"/>
              </a:ext>
            </a:extLst>
          </p:cNvPr>
          <p:cNvSpPr>
            <a:spLocks noChangeArrowheads="1"/>
          </p:cNvSpPr>
          <p:nvPr/>
        </p:nvSpPr>
        <p:spPr bwMode="auto">
          <a:xfrm>
            <a:off x="2939519" y="3692161"/>
            <a:ext cx="9867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endParaRPr lang="en-US" sz="2800" b="1">
              <a:ea typeface="Calibri"/>
              <a:cs typeface="Calibri"/>
            </a:endParaRPr>
          </a:p>
        </p:txBody>
      </p:sp>
      <p:sp>
        <p:nvSpPr>
          <p:cNvPr id="63" name="Rectangle 5">
            <a:extLst>
              <a:ext uri="{FF2B5EF4-FFF2-40B4-BE49-F238E27FC236}">
                <a16:creationId xmlns:a16="http://schemas.microsoft.com/office/drawing/2014/main" id="{8F1A71AA-5595-9375-2030-0A47C9613F87}"/>
              </a:ext>
            </a:extLst>
          </p:cNvPr>
          <p:cNvSpPr>
            <a:spLocks noChangeArrowheads="1"/>
          </p:cNvSpPr>
          <p:nvPr/>
        </p:nvSpPr>
        <p:spPr bwMode="auto">
          <a:xfrm>
            <a:off x="1740837" y="3950716"/>
            <a:ext cx="692843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n-US" sz="2400">
              <a:ea typeface="+mn-lt"/>
              <a:cs typeface="+mn-lt"/>
            </a:endParaRPr>
          </a:p>
          <a:p>
            <a:pPr marL="285750" indent="-285750" algn="just">
              <a:buFont typeface="Arial"/>
              <a:buChar char="•"/>
            </a:pPr>
            <a:r>
              <a:rPr lang="en-US" sz="2400">
                <a:ea typeface="+mn-lt"/>
                <a:cs typeface="+mn-lt"/>
              </a:rPr>
              <a:t>Model has successfully trained to identified the ripeness stage of each fruit from an image</a:t>
            </a:r>
          </a:p>
          <a:p>
            <a:pPr algn="just">
              <a:spcBef>
                <a:spcPct val="0"/>
              </a:spcBef>
              <a:spcAft>
                <a:spcPct val="0"/>
              </a:spcAft>
            </a:pPr>
            <a:endParaRPr lang="en-US" sz="2400">
              <a:ea typeface="+mn-lt"/>
              <a:cs typeface="+mn-lt"/>
            </a:endParaRPr>
          </a:p>
        </p:txBody>
      </p:sp>
      <p:sp>
        <p:nvSpPr>
          <p:cNvPr id="65" name="Rectangle 5">
            <a:extLst>
              <a:ext uri="{FF2B5EF4-FFF2-40B4-BE49-F238E27FC236}">
                <a16:creationId xmlns:a16="http://schemas.microsoft.com/office/drawing/2014/main" id="{90FFC8B2-43E3-2634-E5F7-96D2789D15D8}"/>
              </a:ext>
            </a:extLst>
          </p:cNvPr>
          <p:cNvSpPr>
            <a:spLocks noChangeArrowheads="1"/>
          </p:cNvSpPr>
          <p:nvPr/>
        </p:nvSpPr>
        <p:spPr bwMode="auto">
          <a:xfrm>
            <a:off x="1740837" y="5670195"/>
            <a:ext cx="742270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Arial"/>
              <a:buChar char="•"/>
            </a:pPr>
            <a:r>
              <a:rPr lang="en-US" sz="2400">
                <a:ea typeface="+mn-lt"/>
                <a:cs typeface="+mn-lt"/>
              </a:rPr>
              <a:t>After Identifying the ripeness stage and It suggest the percentage of each stages</a:t>
            </a:r>
            <a:endParaRPr lang="en-US" sz="2400">
              <a:ea typeface="Calibri"/>
              <a:cs typeface="Calibri"/>
            </a:endParaRPr>
          </a:p>
          <a:p>
            <a:pPr algn="just"/>
            <a:endParaRPr lang="en-US" sz="2400">
              <a:ea typeface="+mn-lt"/>
              <a:cs typeface="+mn-lt"/>
            </a:endParaRPr>
          </a:p>
        </p:txBody>
      </p:sp>
      <p:sp>
        <p:nvSpPr>
          <p:cNvPr id="5" name="AutoShape 4">
            <a:extLst>
              <a:ext uri="{FF2B5EF4-FFF2-40B4-BE49-F238E27FC236}">
                <a16:creationId xmlns:a16="http://schemas.microsoft.com/office/drawing/2014/main" id="{5E67A57F-AD43-0675-9D2C-B483FB800BC3}"/>
              </a:ext>
            </a:extLst>
          </p:cNvPr>
          <p:cNvSpPr/>
          <p:nvPr/>
        </p:nvSpPr>
        <p:spPr>
          <a:xfrm flipH="1">
            <a:off x="9427742" y="3242859"/>
            <a:ext cx="3948" cy="5191145"/>
          </a:xfrm>
          <a:prstGeom prst="line">
            <a:avLst/>
          </a:prstGeom>
          <a:ln w="19050" cap="flat">
            <a:solidFill>
              <a:srgbClr val="659D3B"/>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a:ea typeface="+mn-ea"/>
              <a:cs typeface="+mn-cs"/>
            </a:endParaRPr>
          </a:p>
        </p:txBody>
      </p:sp>
      <p:sp>
        <p:nvSpPr>
          <p:cNvPr id="7" name="TextBox 18">
            <a:extLst>
              <a:ext uri="{FF2B5EF4-FFF2-40B4-BE49-F238E27FC236}">
                <a16:creationId xmlns:a16="http://schemas.microsoft.com/office/drawing/2014/main" id="{6ECF5DF6-6534-7142-5767-41CF87A01015}"/>
              </a:ext>
            </a:extLst>
          </p:cNvPr>
          <p:cNvSpPr txBox="1"/>
          <p:nvPr/>
        </p:nvSpPr>
        <p:spPr>
          <a:xfrm>
            <a:off x="2277279" y="3240443"/>
            <a:ext cx="5277503" cy="43088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a:lnSpc>
                <a:spcPct val="100000"/>
              </a:lnSpc>
              <a:spcBef>
                <a:spcPct val="0"/>
              </a:spcBef>
              <a:spcAft>
                <a:spcPts val="0"/>
              </a:spcAft>
              <a:buNone/>
              <a:tabLst/>
              <a:defRPr/>
            </a:pPr>
            <a:r>
              <a:rPr kumimoji="0" lang="en-US" sz="2800" b="1" i="0" u="none" strike="noStrike" kern="1200" cap="none" spc="0" normalizeH="0" baseline="0" noProof="0">
                <a:ln>
                  <a:noFill/>
                </a:ln>
                <a:solidFill>
                  <a:srgbClr val="233C0D"/>
                </a:solidFill>
                <a:effectLst/>
                <a:uLnTx/>
                <a:uFillTx/>
                <a:latin typeface="Cambria"/>
                <a:ea typeface="Cambria"/>
                <a:cs typeface="Garet"/>
                <a:sym typeface="Garet"/>
              </a:rPr>
              <a:t>Completed </a:t>
            </a:r>
            <a:r>
              <a:rPr lang="en-US" sz="2800" b="1">
                <a:solidFill>
                  <a:srgbClr val="233C0D"/>
                </a:solidFill>
                <a:latin typeface="Cambria"/>
                <a:ea typeface="Cambria"/>
                <a:cs typeface="Garet"/>
                <a:sym typeface="Garet"/>
              </a:rPr>
              <a:t>Components(PP1)</a:t>
            </a:r>
            <a:endParaRPr lang="en-US" sz="2800">
              <a:ea typeface="Calibri"/>
              <a:cs typeface="Calibri"/>
            </a:endParaRPr>
          </a:p>
        </p:txBody>
      </p:sp>
      <p:sp>
        <p:nvSpPr>
          <p:cNvPr id="9" name="TextBox 18">
            <a:extLst>
              <a:ext uri="{FF2B5EF4-FFF2-40B4-BE49-F238E27FC236}">
                <a16:creationId xmlns:a16="http://schemas.microsoft.com/office/drawing/2014/main" id="{AA9C7D83-5589-7B85-08DB-F6EED37EC689}"/>
              </a:ext>
            </a:extLst>
          </p:cNvPr>
          <p:cNvSpPr txBox="1"/>
          <p:nvPr/>
        </p:nvSpPr>
        <p:spPr>
          <a:xfrm>
            <a:off x="11513954" y="3240443"/>
            <a:ext cx="5277503" cy="43088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a:lnSpc>
                <a:spcPct val="100000"/>
              </a:lnSpc>
              <a:spcBef>
                <a:spcPct val="0"/>
              </a:spcBef>
              <a:spcAft>
                <a:spcPts val="0"/>
              </a:spcAft>
              <a:buNone/>
              <a:tabLst/>
              <a:defRPr/>
            </a:pPr>
            <a:r>
              <a:rPr kumimoji="0" lang="en-US" sz="2800" b="1" i="0" u="none" strike="noStrike" kern="1200" cap="none" spc="0" normalizeH="0" baseline="0" noProof="0">
                <a:ln>
                  <a:noFill/>
                </a:ln>
                <a:solidFill>
                  <a:srgbClr val="233C0D"/>
                </a:solidFill>
                <a:effectLst/>
                <a:uLnTx/>
                <a:uFillTx/>
                <a:latin typeface="Cambria"/>
                <a:ea typeface="Cambria"/>
                <a:cs typeface="Garet"/>
                <a:sym typeface="Garet"/>
              </a:rPr>
              <a:t>Completed </a:t>
            </a:r>
            <a:r>
              <a:rPr lang="en-US" sz="2800" b="1">
                <a:solidFill>
                  <a:srgbClr val="233C0D"/>
                </a:solidFill>
                <a:latin typeface="Cambria"/>
                <a:ea typeface="Cambria"/>
                <a:cs typeface="Garet"/>
                <a:sym typeface="Garet"/>
              </a:rPr>
              <a:t>Components(PP2)</a:t>
            </a:r>
            <a:endParaRPr lang="en-US" sz="2800">
              <a:ea typeface="Calibri"/>
              <a:cs typeface="Calibri"/>
            </a:endParaRPr>
          </a:p>
        </p:txBody>
      </p:sp>
      <p:sp>
        <p:nvSpPr>
          <p:cNvPr id="11" name="TextBox 10">
            <a:extLst>
              <a:ext uri="{FF2B5EF4-FFF2-40B4-BE49-F238E27FC236}">
                <a16:creationId xmlns:a16="http://schemas.microsoft.com/office/drawing/2014/main" id="{EB539677-A604-4390-4E0E-5B135CBA9151}"/>
              </a:ext>
            </a:extLst>
          </p:cNvPr>
          <p:cNvSpPr txBox="1"/>
          <p:nvPr/>
        </p:nvSpPr>
        <p:spPr>
          <a:xfrm>
            <a:off x="10141927" y="4269866"/>
            <a:ext cx="62803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Calibri"/>
                <a:cs typeface="Calibri"/>
              </a:rPr>
              <a:t>Enviornmental condition recommendation system</a:t>
            </a:r>
          </a:p>
        </p:txBody>
      </p:sp>
      <p:sp>
        <p:nvSpPr>
          <p:cNvPr id="17" name="TextBox 16">
            <a:extLst>
              <a:ext uri="{FF2B5EF4-FFF2-40B4-BE49-F238E27FC236}">
                <a16:creationId xmlns:a16="http://schemas.microsoft.com/office/drawing/2014/main" id="{39BE034F-A29E-5BA7-E9BE-2B3F99DAE1D6}"/>
              </a:ext>
            </a:extLst>
          </p:cNvPr>
          <p:cNvSpPr txBox="1"/>
          <p:nvPr/>
        </p:nvSpPr>
        <p:spPr>
          <a:xfrm>
            <a:off x="10135630" y="5178217"/>
            <a:ext cx="62858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t>Harvesting time calculation</a:t>
            </a:r>
            <a:endParaRPr lang="en-US" sz="2400">
              <a:ea typeface="Calibri"/>
              <a:cs typeface="Calibri"/>
            </a:endParaRPr>
          </a:p>
        </p:txBody>
      </p:sp>
      <p:sp>
        <p:nvSpPr>
          <p:cNvPr id="18" name="TextBox 17">
            <a:extLst>
              <a:ext uri="{FF2B5EF4-FFF2-40B4-BE49-F238E27FC236}">
                <a16:creationId xmlns:a16="http://schemas.microsoft.com/office/drawing/2014/main" id="{6C61D7FA-B5A4-724A-1977-EF041ABA65B4}"/>
              </a:ext>
            </a:extLst>
          </p:cNvPr>
          <p:cNvSpPr txBox="1"/>
          <p:nvPr/>
        </p:nvSpPr>
        <p:spPr>
          <a:xfrm>
            <a:off x="10135628" y="5841655"/>
            <a:ext cx="69599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Calibri"/>
                <a:cs typeface="Calibri"/>
              </a:rPr>
              <a:t>Mobile Application Implementation</a:t>
            </a:r>
          </a:p>
          <a:p>
            <a:endParaRPr lang="en-US" sz="2400">
              <a:ea typeface="Calibri"/>
              <a:cs typeface="Calibri"/>
            </a:endParaRPr>
          </a:p>
        </p:txBody>
      </p:sp>
      <p:sp>
        <p:nvSpPr>
          <p:cNvPr id="19" name="TextBox 18">
            <a:extLst>
              <a:ext uri="{FF2B5EF4-FFF2-40B4-BE49-F238E27FC236}">
                <a16:creationId xmlns:a16="http://schemas.microsoft.com/office/drawing/2014/main" id="{E2469250-DE51-DB2E-C91A-490D6E72EC66}"/>
              </a:ext>
            </a:extLst>
          </p:cNvPr>
          <p:cNvSpPr txBox="1"/>
          <p:nvPr/>
        </p:nvSpPr>
        <p:spPr>
          <a:xfrm>
            <a:off x="10135630" y="6444050"/>
            <a:ext cx="60022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t>Backend implementation for firebase</a:t>
            </a:r>
            <a:endParaRPr lang="en-US">
              <a:ea typeface="Calibri"/>
              <a:cs typeface="Calibri"/>
            </a:endParaRPr>
          </a:p>
        </p:txBody>
      </p:sp>
      <p:sp>
        <p:nvSpPr>
          <p:cNvPr id="20" name="TextBox 19">
            <a:extLst>
              <a:ext uri="{FF2B5EF4-FFF2-40B4-BE49-F238E27FC236}">
                <a16:creationId xmlns:a16="http://schemas.microsoft.com/office/drawing/2014/main" id="{A52803CC-E907-0A22-2651-6CBD56073C2F}"/>
              </a:ext>
            </a:extLst>
          </p:cNvPr>
          <p:cNvSpPr txBox="1"/>
          <p:nvPr/>
        </p:nvSpPr>
        <p:spPr>
          <a:xfrm>
            <a:off x="10135630" y="7247238"/>
            <a:ext cx="61413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Calibri"/>
                <a:cs typeface="Calibri"/>
              </a:rPr>
              <a:t>Integrate backend with mobile application</a:t>
            </a:r>
            <a:endParaRPr lang="en-US"/>
          </a:p>
        </p:txBody>
      </p:sp>
      <p:grpSp>
        <p:nvGrpSpPr>
          <p:cNvPr id="26" name="Group 32">
            <a:extLst>
              <a:ext uri="{FF2B5EF4-FFF2-40B4-BE49-F238E27FC236}">
                <a16:creationId xmlns:a16="http://schemas.microsoft.com/office/drawing/2014/main" id="{E9D8EA0C-2FAF-086F-C6F6-04CDC677B9D5}"/>
              </a:ext>
            </a:extLst>
          </p:cNvPr>
          <p:cNvGrpSpPr/>
          <p:nvPr/>
        </p:nvGrpSpPr>
        <p:grpSpPr>
          <a:xfrm>
            <a:off x="18881" y="9156530"/>
            <a:ext cx="18288000" cy="1124742"/>
            <a:chOff x="0" y="-192881"/>
            <a:chExt cx="24416939" cy="999771"/>
          </a:xfrm>
        </p:grpSpPr>
        <p:grpSp>
          <p:nvGrpSpPr>
            <p:cNvPr id="22" name="Group 33">
              <a:extLst>
                <a:ext uri="{FF2B5EF4-FFF2-40B4-BE49-F238E27FC236}">
                  <a16:creationId xmlns:a16="http://schemas.microsoft.com/office/drawing/2014/main" id="{0791619C-FE82-C08D-DB4F-EED149926B8A}"/>
                </a:ext>
              </a:extLst>
            </p:cNvPr>
            <p:cNvGrpSpPr/>
            <p:nvPr/>
          </p:nvGrpSpPr>
          <p:grpSpPr>
            <a:xfrm>
              <a:off x="0" y="-192881"/>
              <a:ext cx="24416939" cy="999771"/>
              <a:chOff x="0" y="-38100"/>
              <a:chExt cx="4823099" cy="197486"/>
            </a:xfrm>
          </p:grpSpPr>
          <p:sp>
            <p:nvSpPr>
              <p:cNvPr id="24" name="Freeform 34">
                <a:extLst>
                  <a:ext uri="{FF2B5EF4-FFF2-40B4-BE49-F238E27FC236}">
                    <a16:creationId xmlns:a16="http://schemas.microsoft.com/office/drawing/2014/main" id="{DB7ACEE0-EA85-86FA-5F8F-6142B8770116}"/>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5" name="TextBox 35">
                <a:extLst>
                  <a:ext uri="{FF2B5EF4-FFF2-40B4-BE49-F238E27FC236}">
                    <a16:creationId xmlns:a16="http://schemas.microsoft.com/office/drawing/2014/main" id="{A5016721-34E0-B10D-62D9-4F7BA0BB73A5}"/>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3" name="Freeform 36">
              <a:extLst>
                <a:ext uri="{FF2B5EF4-FFF2-40B4-BE49-F238E27FC236}">
                  <a16:creationId xmlns:a16="http://schemas.microsoft.com/office/drawing/2014/main" id="{3BDDD7F1-CA6B-06C4-CE69-4CB9EAD2330B}"/>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32" name="TextBox 31">
            <a:extLst>
              <a:ext uri="{FF2B5EF4-FFF2-40B4-BE49-F238E27FC236}">
                <a16:creationId xmlns:a16="http://schemas.microsoft.com/office/drawing/2014/main" id="{0C9140F4-AB2E-9F53-7ADB-3A80026DBC1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703873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a:extLst>
            <a:ext uri="{FF2B5EF4-FFF2-40B4-BE49-F238E27FC236}">
              <a16:creationId xmlns:a16="http://schemas.microsoft.com/office/drawing/2014/main" id="{C8892E43-1723-61F1-DD82-46733917643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6C625B1-F813-2B96-7228-76C74CED5F16}"/>
              </a:ext>
            </a:extLst>
          </p:cNvPr>
          <p:cNvGrpSpPr/>
          <p:nvPr/>
        </p:nvGrpSpPr>
        <p:grpSpPr>
          <a:xfrm>
            <a:off x="-609600" y="0"/>
            <a:ext cx="20267216" cy="1352682"/>
            <a:chOff x="0" y="0"/>
            <a:chExt cx="5337868" cy="356262"/>
          </a:xfrm>
        </p:grpSpPr>
        <p:sp>
          <p:nvSpPr>
            <p:cNvPr id="3" name="Freeform 3">
              <a:extLst>
                <a:ext uri="{FF2B5EF4-FFF2-40B4-BE49-F238E27FC236}">
                  <a16:creationId xmlns:a16="http://schemas.microsoft.com/office/drawing/2014/main" id="{564066E9-D8BD-A3F5-896D-E4AF4B16B349}"/>
                </a:ext>
              </a:extLst>
            </p:cNvPr>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42CD9569-A689-40C8-7699-68C5D9B98406}"/>
                </a:ext>
              </a:extLst>
            </p:cNvPr>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0" name="Freeform 10">
            <a:extLst>
              <a:ext uri="{FF2B5EF4-FFF2-40B4-BE49-F238E27FC236}">
                <a16:creationId xmlns:a16="http://schemas.microsoft.com/office/drawing/2014/main" id="{F6E66D33-2EB8-39CC-D166-A467DB95A9A3}"/>
              </a:ext>
            </a:extLst>
          </p:cNvPr>
          <p:cNvSpPr/>
          <p:nvPr/>
        </p:nvSpPr>
        <p:spPr>
          <a:xfrm>
            <a:off x="43314" y="8473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2" name="Freeform 12">
            <a:extLst>
              <a:ext uri="{FF2B5EF4-FFF2-40B4-BE49-F238E27FC236}">
                <a16:creationId xmlns:a16="http://schemas.microsoft.com/office/drawing/2014/main" id="{AB0685AC-8E0E-7852-25B9-0FDFCBC03B7E}"/>
              </a:ext>
            </a:extLst>
          </p:cNvPr>
          <p:cNvSpPr/>
          <p:nvPr/>
        </p:nvSpPr>
        <p:spPr>
          <a:xfrm rot="820805">
            <a:off x="-1048222" y="6314219"/>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3" name="Freeform 13">
            <a:extLst>
              <a:ext uri="{FF2B5EF4-FFF2-40B4-BE49-F238E27FC236}">
                <a16:creationId xmlns:a16="http://schemas.microsoft.com/office/drawing/2014/main" id="{D9F1EE1A-EE33-DDD6-CE8B-5D19131EE3E8}"/>
              </a:ext>
            </a:extLst>
          </p:cNvPr>
          <p:cNvSpPr/>
          <p:nvPr/>
        </p:nvSpPr>
        <p:spPr>
          <a:xfrm rot="-1591858">
            <a:off x="16511168" y="-33841"/>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4" name="TextBox 2">
            <a:extLst>
              <a:ext uri="{FF2B5EF4-FFF2-40B4-BE49-F238E27FC236}">
                <a16:creationId xmlns:a16="http://schemas.microsoft.com/office/drawing/2014/main" id="{7F905A9A-8022-A6BA-F474-67C798D91AA2}"/>
              </a:ext>
            </a:extLst>
          </p:cNvPr>
          <p:cNvSpPr txBox="1"/>
          <p:nvPr/>
        </p:nvSpPr>
        <p:spPr>
          <a:xfrm>
            <a:off x="2473736" y="1632924"/>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Tools and Technologies</a:t>
            </a:r>
            <a:endParaRPr lang="en-US"/>
          </a:p>
        </p:txBody>
      </p:sp>
      <p:sp>
        <p:nvSpPr>
          <p:cNvPr id="15" name="Freeform 4">
            <a:extLst>
              <a:ext uri="{FF2B5EF4-FFF2-40B4-BE49-F238E27FC236}">
                <a16:creationId xmlns:a16="http://schemas.microsoft.com/office/drawing/2014/main" id="{F48D78AF-94C9-6141-3DE7-51303781486F}"/>
              </a:ext>
            </a:extLst>
          </p:cNvPr>
          <p:cNvSpPr/>
          <p:nvPr/>
        </p:nvSpPr>
        <p:spPr>
          <a:xfrm>
            <a:off x="4736880" y="3268419"/>
            <a:ext cx="8085900" cy="5755948"/>
          </a:xfrm>
          <a:custGeom>
            <a:avLst/>
            <a:gdLst/>
            <a:ahLst/>
            <a:cxnLst/>
            <a:rect l="l" t="t" r="r" b="b"/>
            <a:pathLst>
              <a:path w="3003701" h="2519255">
                <a:moveTo>
                  <a:pt x="81233" y="0"/>
                </a:moveTo>
                <a:lnTo>
                  <a:pt x="2922468" y="0"/>
                </a:lnTo>
                <a:cubicBezTo>
                  <a:pt x="2944012" y="0"/>
                  <a:pt x="2964674" y="8558"/>
                  <a:pt x="2979908" y="23793"/>
                </a:cubicBezTo>
                <a:cubicBezTo>
                  <a:pt x="2995142" y="39027"/>
                  <a:pt x="3003701" y="59689"/>
                  <a:pt x="3003701" y="81233"/>
                </a:cubicBezTo>
                <a:lnTo>
                  <a:pt x="3003701" y="2438022"/>
                </a:lnTo>
                <a:cubicBezTo>
                  <a:pt x="3003701" y="2482886"/>
                  <a:pt x="2967331" y="2519255"/>
                  <a:pt x="2922468" y="2519255"/>
                </a:cubicBezTo>
                <a:lnTo>
                  <a:pt x="81233" y="2519255"/>
                </a:lnTo>
                <a:cubicBezTo>
                  <a:pt x="59689" y="2519255"/>
                  <a:pt x="39027" y="2510697"/>
                  <a:pt x="23793" y="2495462"/>
                </a:cubicBezTo>
                <a:cubicBezTo>
                  <a:pt x="8558" y="2480228"/>
                  <a:pt x="0" y="2459566"/>
                  <a:pt x="0" y="2438022"/>
                </a:cubicBezTo>
                <a:lnTo>
                  <a:pt x="0" y="81233"/>
                </a:lnTo>
                <a:cubicBezTo>
                  <a:pt x="0" y="59689"/>
                  <a:pt x="8558" y="39027"/>
                  <a:pt x="23793" y="23793"/>
                </a:cubicBezTo>
                <a:cubicBezTo>
                  <a:pt x="39027" y="8558"/>
                  <a:pt x="59689" y="0"/>
                  <a:pt x="81233" y="0"/>
                </a:cubicBezTo>
                <a:close/>
              </a:path>
            </a:pathLst>
          </a:custGeom>
          <a:solidFill>
            <a:srgbClr val="FFFFFF"/>
          </a:solidFill>
          <a:ln w="104775" cap="rnd">
            <a:solidFill>
              <a:srgbClr val="8CB83E"/>
            </a:solidFill>
            <a:prstDash val="solid"/>
            <a:round/>
          </a:ln>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ct val="0"/>
              </a:spcAft>
              <a:defRPr/>
            </a:pPr>
            <a:r>
              <a:rPr lang="en-US" sz="3200" b="1">
                <a:solidFill>
                  <a:prstClr val="black"/>
                </a:solidFill>
                <a:latin typeface="Cambria"/>
                <a:ea typeface="Cambria"/>
              </a:rPr>
              <a:t>      Technologies</a:t>
            </a:r>
            <a:br>
              <a:rPr lang="en-US" sz="2800">
                <a:latin typeface="Cambria"/>
                <a:ea typeface="Cambria"/>
              </a:rPr>
            </a:br>
            <a:endParaRPr lang="en-US" sz="3200" b="1">
              <a:solidFill>
                <a:prstClr val="black"/>
              </a:solidFill>
              <a:latin typeface="Cambria"/>
              <a:ea typeface="Cambria"/>
              <a:cs typeface="Arial"/>
            </a:endParaRPr>
          </a:p>
          <a:p>
            <a:pPr marL="342900" indent="-342900">
              <a:lnSpc>
                <a:spcPct val="150000"/>
              </a:lnSpc>
              <a:spcBef>
                <a:spcPct val="0"/>
              </a:spcBef>
              <a:spcAft>
                <a:spcPct val="0"/>
              </a:spcAft>
              <a:buFont typeface="Wingdings"/>
              <a:buChar char="§"/>
              <a:defRPr/>
            </a:pPr>
            <a:r>
              <a:rPr lang="en-US" sz="2000" b="1">
                <a:solidFill>
                  <a:srgbClr val="233C0D"/>
                </a:solidFill>
                <a:latin typeface="Arial"/>
                <a:ea typeface="Cambria"/>
                <a:cs typeface="Arial"/>
              </a:rPr>
              <a:t>Programming</a:t>
            </a:r>
            <a:r>
              <a:rPr lang="en-US" sz="2000" b="1">
                <a:solidFill>
                  <a:srgbClr val="233C0D"/>
                </a:solidFill>
                <a:latin typeface="Arial"/>
                <a:cs typeface="Arial"/>
              </a:rPr>
              <a:t> Language</a:t>
            </a:r>
            <a:endParaRPr lang="en-US" sz="2000" b="1">
              <a:solidFill>
                <a:prstClr val="black"/>
              </a:solidFill>
              <a:latin typeface="Arial"/>
              <a:cs typeface="Arial"/>
            </a:endParaRPr>
          </a:p>
          <a:p>
            <a:pPr marL="742950" lvl="1" indent="-285750">
              <a:lnSpc>
                <a:spcPct val="150000"/>
              </a:lnSpc>
              <a:spcBef>
                <a:spcPct val="0"/>
              </a:spcBef>
              <a:buFont typeface="Arial,Sans-Serif"/>
              <a:buChar char="•"/>
              <a:defRPr/>
            </a:pPr>
            <a:r>
              <a:rPr lang="en-US" sz="2000">
                <a:solidFill>
                  <a:srgbClr val="233C0D"/>
                </a:solidFill>
                <a:latin typeface="Arial"/>
                <a:cs typeface="Arial"/>
              </a:rPr>
              <a:t>Python</a:t>
            </a:r>
            <a:endParaRPr lang="en-US" sz="2000">
              <a:solidFill>
                <a:prstClr val="black"/>
              </a:solidFill>
              <a:latin typeface="Arial"/>
              <a:cs typeface="Arial"/>
            </a:endParaRPr>
          </a:p>
          <a:p>
            <a:pPr marL="742950" lvl="1" indent="-285750">
              <a:lnSpc>
                <a:spcPct val="150000"/>
              </a:lnSpc>
              <a:spcBef>
                <a:spcPct val="0"/>
              </a:spcBef>
              <a:buFont typeface="Arial,Sans-Serif"/>
              <a:buChar char="•"/>
              <a:defRPr/>
            </a:pPr>
            <a:r>
              <a:rPr lang="en-US" sz="2000">
                <a:solidFill>
                  <a:srgbClr val="233C0D"/>
                </a:solidFill>
                <a:latin typeface="Arial"/>
                <a:cs typeface="Arial"/>
              </a:rPr>
              <a:t>Flutter</a:t>
            </a:r>
            <a:endParaRPr lang="en-US" sz="2000">
              <a:solidFill>
                <a:prstClr val="black"/>
              </a:solidFill>
              <a:latin typeface="Arial"/>
              <a:cs typeface="Arial"/>
            </a:endParaRPr>
          </a:p>
          <a:p>
            <a:pPr marL="342900" indent="-342900">
              <a:lnSpc>
                <a:spcPct val="150000"/>
              </a:lnSpc>
              <a:spcBef>
                <a:spcPct val="0"/>
              </a:spcBef>
              <a:buFont typeface="Wingdings"/>
              <a:buChar char="§"/>
              <a:defRPr/>
            </a:pPr>
            <a:r>
              <a:rPr lang="en-US" sz="2000" b="1">
                <a:solidFill>
                  <a:srgbClr val="233C0D"/>
                </a:solidFill>
                <a:latin typeface="Arial"/>
                <a:cs typeface="Arial"/>
              </a:rPr>
              <a:t>Libraries &amp; Frameworks</a:t>
            </a:r>
            <a:endParaRPr lang="en-US" sz="2000">
              <a:solidFill>
                <a:srgbClr val="000000"/>
              </a:solidFill>
              <a:latin typeface="Arial"/>
              <a:cs typeface="Arial"/>
            </a:endParaRPr>
          </a:p>
          <a:p>
            <a:pPr marL="800100" lvl="1" indent="-342900">
              <a:lnSpc>
                <a:spcPct val="150000"/>
              </a:lnSpc>
              <a:spcBef>
                <a:spcPct val="0"/>
              </a:spcBef>
              <a:buFont typeface="Arial,Sans-Serif"/>
              <a:buChar char="•"/>
              <a:defRPr/>
            </a:pPr>
            <a:r>
              <a:rPr lang="en-US" sz="2000" err="1">
                <a:solidFill>
                  <a:srgbClr val="233C0D"/>
                </a:solidFill>
                <a:latin typeface="Arial"/>
                <a:cs typeface="Arial"/>
              </a:rPr>
              <a:t>Ultralytics</a:t>
            </a:r>
          </a:p>
          <a:p>
            <a:pPr marL="800100" lvl="1" indent="-342900">
              <a:lnSpc>
                <a:spcPct val="150000"/>
              </a:lnSpc>
              <a:spcBef>
                <a:spcPct val="0"/>
              </a:spcBef>
              <a:buFont typeface="Arial,Sans-Serif"/>
              <a:buChar char="•"/>
              <a:defRPr/>
            </a:pPr>
            <a:r>
              <a:rPr lang="en-US" sz="2000" err="1">
                <a:solidFill>
                  <a:srgbClr val="233C0D"/>
                </a:solidFill>
                <a:latin typeface="Calibri"/>
                <a:ea typeface="Calibri"/>
                <a:cs typeface="Calibri"/>
              </a:rPr>
              <a:t>Albumentations</a:t>
            </a:r>
            <a:endParaRPr lang="en-US" sz="2000" err="1">
              <a:solidFill>
                <a:srgbClr val="233C0D"/>
              </a:solidFill>
              <a:latin typeface="Arial"/>
              <a:cs typeface="Arial"/>
            </a:endParaRPr>
          </a:p>
          <a:p>
            <a:pPr marL="800100" lvl="1" indent="-342900">
              <a:lnSpc>
                <a:spcPct val="150000"/>
              </a:lnSpc>
              <a:spcBef>
                <a:spcPct val="0"/>
              </a:spcBef>
              <a:buFont typeface="Arial,Sans-Serif"/>
              <a:buChar char="•"/>
              <a:defRPr/>
            </a:pPr>
            <a:r>
              <a:rPr lang="en-US" sz="2000">
                <a:solidFill>
                  <a:srgbClr val="233C0D"/>
                </a:solidFill>
                <a:latin typeface="Calibri"/>
                <a:ea typeface="Calibri"/>
                <a:cs typeface="Calibri"/>
              </a:rPr>
              <a:t>OpenCV</a:t>
            </a:r>
          </a:p>
          <a:p>
            <a:pPr marL="800100" lvl="1" indent="-342900">
              <a:lnSpc>
                <a:spcPct val="150000"/>
              </a:lnSpc>
              <a:spcBef>
                <a:spcPct val="0"/>
              </a:spcBef>
              <a:buFont typeface="Arial,Sans-Serif"/>
              <a:buChar char="•"/>
              <a:defRPr/>
            </a:pPr>
            <a:endParaRPr lang="en-US" sz="2000">
              <a:solidFill>
                <a:srgbClr val="233C0D"/>
              </a:solidFill>
              <a:latin typeface="Arial"/>
              <a:cs typeface="Arial"/>
            </a:endParaRPr>
          </a:p>
          <a:p>
            <a:pPr marL="742950" lvl="1" indent="-285750">
              <a:lnSpc>
                <a:spcPct val="150000"/>
              </a:lnSpc>
              <a:spcBef>
                <a:spcPct val="0"/>
              </a:spcBef>
              <a:buFont typeface="Arial,Sans-Serif"/>
              <a:buChar char="•"/>
              <a:defRPr/>
            </a:pPr>
            <a:endParaRPr lang="en-US" sz="2000">
              <a:solidFill>
                <a:srgbClr val="233C0D"/>
              </a:solidFill>
              <a:latin typeface="Arial"/>
              <a:cs typeface="Arial"/>
            </a:endParaRPr>
          </a:p>
        </p:txBody>
      </p:sp>
      <p:pic>
        <p:nvPicPr>
          <p:cNvPr id="21" name="Picture 20">
            <a:extLst>
              <a:ext uri="{FF2B5EF4-FFF2-40B4-BE49-F238E27FC236}">
                <a16:creationId xmlns:a16="http://schemas.microsoft.com/office/drawing/2014/main" id="{774F8A84-1BF2-D9CD-6A5D-C9169C6D6724}"/>
              </a:ext>
            </a:extLst>
          </p:cNvPr>
          <p:cNvPicPr>
            <a:picLocks noChangeAspect="1"/>
          </p:cNvPicPr>
          <p:nvPr/>
        </p:nvPicPr>
        <p:blipFill>
          <a:blip r:embed="rId4"/>
          <a:stretch>
            <a:fillRect/>
          </a:stretch>
        </p:blipFill>
        <p:spPr>
          <a:xfrm>
            <a:off x="10800707" y="7197038"/>
            <a:ext cx="1536614" cy="1546139"/>
          </a:xfrm>
          <a:prstGeom prst="rect">
            <a:avLst/>
          </a:prstGeom>
        </p:spPr>
      </p:pic>
      <p:grpSp>
        <p:nvGrpSpPr>
          <p:cNvPr id="27" name="Group 32">
            <a:extLst>
              <a:ext uri="{FF2B5EF4-FFF2-40B4-BE49-F238E27FC236}">
                <a16:creationId xmlns:a16="http://schemas.microsoft.com/office/drawing/2014/main" id="{DBBC0FC8-C1A5-A0A0-A47A-827094662BC7}"/>
              </a:ext>
            </a:extLst>
          </p:cNvPr>
          <p:cNvGrpSpPr/>
          <p:nvPr/>
        </p:nvGrpSpPr>
        <p:grpSpPr>
          <a:xfrm>
            <a:off x="18881" y="9156530"/>
            <a:ext cx="18288000" cy="1124742"/>
            <a:chOff x="0" y="-192881"/>
            <a:chExt cx="24416939" cy="999771"/>
          </a:xfrm>
        </p:grpSpPr>
        <p:grpSp>
          <p:nvGrpSpPr>
            <p:cNvPr id="23" name="Group 33">
              <a:extLst>
                <a:ext uri="{FF2B5EF4-FFF2-40B4-BE49-F238E27FC236}">
                  <a16:creationId xmlns:a16="http://schemas.microsoft.com/office/drawing/2014/main" id="{650C659D-8965-6FAD-D884-B2CB45F88AC6}"/>
                </a:ext>
              </a:extLst>
            </p:cNvPr>
            <p:cNvGrpSpPr/>
            <p:nvPr/>
          </p:nvGrpSpPr>
          <p:grpSpPr>
            <a:xfrm>
              <a:off x="0" y="-192881"/>
              <a:ext cx="24416939" cy="999771"/>
              <a:chOff x="0" y="-38100"/>
              <a:chExt cx="4823099" cy="197486"/>
            </a:xfrm>
          </p:grpSpPr>
          <p:sp>
            <p:nvSpPr>
              <p:cNvPr id="25" name="Freeform 34">
                <a:extLst>
                  <a:ext uri="{FF2B5EF4-FFF2-40B4-BE49-F238E27FC236}">
                    <a16:creationId xmlns:a16="http://schemas.microsoft.com/office/drawing/2014/main" id="{70894DB0-D1F0-7905-3921-8F8C3DF63330}"/>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7BBE66E7-30FC-7016-8DEE-08F256D857AC}"/>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4" name="Freeform 36">
              <a:extLst>
                <a:ext uri="{FF2B5EF4-FFF2-40B4-BE49-F238E27FC236}">
                  <a16:creationId xmlns:a16="http://schemas.microsoft.com/office/drawing/2014/main" id="{ECDE1B6E-59E1-1470-8BE0-6C08BDF7EE2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5"/>
              <a:stretch>
                <a:fillRect/>
              </a:stretch>
            </a:blipFill>
          </p:spPr>
          <p:txBody>
            <a:bodyPr/>
            <a:lstStyle/>
            <a:p>
              <a:endParaRPr lang="en-US" sz="2700"/>
            </a:p>
          </p:txBody>
        </p:sp>
      </p:grpSp>
      <p:sp>
        <p:nvSpPr>
          <p:cNvPr id="29" name="TextBox 28">
            <a:extLst>
              <a:ext uri="{FF2B5EF4-FFF2-40B4-BE49-F238E27FC236}">
                <a16:creationId xmlns:a16="http://schemas.microsoft.com/office/drawing/2014/main" id="{33682C2B-40DA-44A4-9B0C-64C058AA107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2173160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5">
            <a:extLst>
              <a:ext uri="{FF2B5EF4-FFF2-40B4-BE49-F238E27FC236}">
                <a16:creationId xmlns:a16="http://schemas.microsoft.com/office/drawing/2014/main" id="{2F7F9C6B-7F58-46AD-B998-A36DE9ED6E8A}"/>
              </a:ext>
            </a:extLst>
          </p:cNvPr>
          <p:cNvGrpSpPr/>
          <p:nvPr/>
        </p:nvGrpSpPr>
        <p:grpSpPr>
          <a:xfrm>
            <a:off x="14627050" y="-3058359"/>
            <a:ext cx="5603297" cy="5603297"/>
            <a:chOff x="0" y="0"/>
            <a:chExt cx="812800" cy="812800"/>
          </a:xfrm>
          <a:noFill/>
        </p:grpSpPr>
        <p:sp>
          <p:nvSpPr>
            <p:cNvPr id="27" name="Freeform 6">
              <a:extLst>
                <a:ext uri="{FF2B5EF4-FFF2-40B4-BE49-F238E27FC236}">
                  <a16:creationId xmlns:a16="http://schemas.microsoft.com/office/drawing/2014/main" id="{1448ABE7-D020-490A-AA4F-6DF579087B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sz="2700"/>
            </a:p>
          </p:txBody>
        </p:sp>
        <p:sp>
          <p:nvSpPr>
            <p:cNvPr id="28" name="TextBox 7">
              <a:extLst>
                <a:ext uri="{FF2B5EF4-FFF2-40B4-BE49-F238E27FC236}">
                  <a16:creationId xmlns:a16="http://schemas.microsoft.com/office/drawing/2014/main" id="{BB6B5804-77F1-4E2D-92A3-44536B5015FA}"/>
                </a:ext>
              </a:extLst>
            </p:cNvPr>
            <p:cNvSpPr txBox="1"/>
            <p:nvPr/>
          </p:nvSpPr>
          <p:spPr>
            <a:xfrm>
              <a:off x="76200" y="38100"/>
              <a:ext cx="660400" cy="698500"/>
            </a:xfrm>
            <a:prstGeom prst="rect">
              <a:avLst/>
            </a:prstGeom>
            <a:grpFill/>
            <a:ln>
              <a:solidFill>
                <a:schemeClr val="accent3"/>
              </a:solidFill>
            </a:ln>
          </p:spPr>
          <p:txBody>
            <a:bodyPr lIns="76200" tIns="76200" rIns="76200" bIns="76200" rtlCol="0" anchor="ctr"/>
            <a:lstStyle/>
            <a:p>
              <a:pPr algn="ctr">
                <a:lnSpc>
                  <a:spcPts val="3989"/>
                </a:lnSpc>
                <a:spcBef>
                  <a:spcPct val="0"/>
                </a:spcBef>
              </a:pPr>
              <a:endParaRPr sz="2700"/>
            </a:p>
          </p:txBody>
        </p:sp>
      </p:grpSp>
      <p:grpSp>
        <p:nvGrpSpPr>
          <p:cNvPr id="9" name="Group 5">
            <a:extLst>
              <a:ext uri="{FF2B5EF4-FFF2-40B4-BE49-F238E27FC236}">
                <a16:creationId xmlns:a16="http://schemas.microsoft.com/office/drawing/2014/main" id="{481154FB-8F43-4F8F-893C-4896C6C1999E}"/>
              </a:ext>
            </a:extLst>
          </p:cNvPr>
          <p:cNvGrpSpPr/>
          <p:nvPr/>
        </p:nvGrpSpPr>
        <p:grpSpPr>
          <a:xfrm>
            <a:off x="-12285630" y="-768289"/>
            <a:ext cx="18100412" cy="11055290"/>
            <a:chOff x="0" y="88900"/>
            <a:chExt cx="1838772" cy="1174372"/>
          </a:xfrm>
        </p:grpSpPr>
        <p:sp>
          <p:nvSpPr>
            <p:cNvPr id="10" name="Freeform 6">
              <a:extLst>
                <a:ext uri="{FF2B5EF4-FFF2-40B4-BE49-F238E27FC236}">
                  <a16:creationId xmlns:a16="http://schemas.microsoft.com/office/drawing/2014/main" id="{8F48F908-3C2D-4502-ADD8-E72F9E14C679}"/>
                </a:ext>
              </a:extLst>
            </p:cNvPr>
            <p:cNvSpPr/>
            <p:nvPr/>
          </p:nvSpPr>
          <p:spPr>
            <a:xfrm>
              <a:off x="1248064" y="310927"/>
              <a:ext cx="590708" cy="952345"/>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chemeClr val="accent3"/>
            </a:solidFill>
          </p:spPr>
          <p:txBody>
            <a:bodyPr/>
            <a:lstStyle/>
            <a:p>
              <a:endParaRPr lang="en-US" sz="2700"/>
            </a:p>
          </p:txBody>
        </p:sp>
        <p:sp>
          <p:nvSpPr>
            <p:cNvPr id="11" name="TextBox 7">
              <a:extLst>
                <a:ext uri="{FF2B5EF4-FFF2-40B4-BE49-F238E27FC236}">
                  <a16:creationId xmlns:a16="http://schemas.microsoft.com/office/drawing/2014/main" id="{F556DDDA-A23D-4F0F-98A3-C5FD145E0975}"/>
                </a:ext>
              </a:extLst>
            </p:cNvPr>
            <p:cNvSpPr txBox="1"/>
            <p:nvPr/>
          </p:nvSpPr>
          <p:spPr>
            <a:xfrm>
              <a:off x="0" y="88900"/>
              <a:ext cx="660400" cy="904218"/>
            </a:xfrm>
            <a:prstGeom prst="rect">
              <a:avLst/>
            </a:prstGeom>
          </p:spPr>
          <p:txBody>
            <a:bodyPr lIns="76200" tIns="76200" rIns="76200" bIns="76200" rtlCol="0" anchor="ctr"/>
            <a:lstStyle/>
            <a:p>
              <a:pPr algn="ctr">
                <a:lnSpc>
                  <a:spcPts val="3989"/>
                </a:lnSpc>
                <a:spcBef>
                  <a:spcPct val="0"/>
                </a:spcBef>
              </a:pPr>
              <a:endParaRPr sz="2700">
                <a:solidFill>
                  <a:srgbClr val="40B59F"/>
                </a:solidFill>
              </a:endParaRPr>
            </a:p>
          </p:txBody>
        </p:sp>
      </p:grpSp>
      <p:sp>
        <p:nvSpPr>
          <p:cNvPr id="7" name="Oval 6">
            <a:extLst>
              <a:ext uri="{FF2B5EF4-FFF2-40B4-BE49-F238E27FC236}">
                <a16:creationId xmlns:a16="http://schemas.microsoft.com/office/drawing/2014/main" id="{F20AD763-B840-450C-A869-78C18742324B}"/>
              </a:ext>
            </a:extLst>
          </p:cNvPr>
          <p:cNvSpPr/>
          <p:nvPr/>
        </p:nvSpPr>
        <p:spPr>
          <a:xfrm>
            <a:off x="859303" y="2499768"/>
            <a:ext cx="4096175" cy="412304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4" name="Group 32">
            <a:extLst>
              <a:ext uri="{FF2B5EF4-FFF2-40B4-BE49-F238E27FC236}">
                <a16:creationId xmlns:a16="http://schemas.microsoft.com/office/drawing/2014/main" id="{217F955D-5F0D-404A-A911-FEC2434C8EBC}"/>
              </a:ext>
            </a:extLst>
          </p:cNvPr>
          <p:cNvGrpSpPr/>
          <p:nvPr/>
        </p:nvGrpSpPr>
        <p:grpSpPr>
          <a:xfrm>
            <a:off x="2" y="9379250"/>
            <a:ext cx="18288000" cy="907751"/>
            <a:chOff x="0" y="0"/>
            <a:chExt cx="24416939" cy="806890"/>
          </a:xfrm>
        </p:grpSpPr>
        <p:grpSp>
          <p:nvGrpSpPr>
            <p:cNvPr id="15" name="Group 33">
              <a:extLst>
                <a:ext uri="{FF2B5EF4-FFF2-40B4-BE49-F238E27FC236}">
                  <a16:creationId xmlns:a16="http://schemas.microsoft.com/office/drawing/2014/main" id="{1ADC2FAA-B87D-440F-8F61-E115EEEF7ECB}"/>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90ED6372-2313-42E4-AAF2-2826CFF929F6}"/>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514BA7FC-CC78-4071-8122-219E41DCC29C}"/>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6" name="Freeform 36">
              <a:extLst>
                <a:ext uri="{FF2B5EF4-FFF2-40B4-BE49-F238E27FC236}">
                  <a16:creationId xmlns:a16="http://schemas.microsoft.com/office/drawing/2014/main" id="{526917A0-DBF1-43A0-9F2D-B11F5FC7868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0" name="TextBox 16">
            <a:extLst>
              <a:ext uri="{FF2B5EF4-FFF2-40B4-BE49-F238E27FC236}">
                <a16:creationId xmlns:a16="http://schemas.microsoft.com/office/drawing/2014/main" id="{B9F4AED7-2B9B-4FB1-9852-ED6648BB54CD}"/>
              </a:ext>
            </a:extLst>
          </p:cNvPr>
          <p:cNvSpPr txBox="1"/>
          <p:nvPr/>
        </p:nvSpPr>
        <p:spPr>
          <a:xfrm>
            <a:off x="5173757" y="9519844"/>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3" name="Freeform 9">
            <a:extLst>
              <a:ext uri="{FF2B5EF4-FFF2-40B4-BE49-F238E27FC236}">
                <a16:creationId xmlns:a16="http://schemas.microsoft.com/office/drawing/2014/main" id="{811B7EBE-FF8A-4479-91DF-4CCA9425407D}"/>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sz="2700"/>
          </a:p>
        </p:txBody>
      </p:sp>
      <p:sp>
        <p:nvSpPr>
          <p:cNvPr id="24" name="TextBox 19">
            <a:extLst>
              <a:ext uri="{FF2B5EF4-FFF2-40B4-BE49-F238E27FC236}">
                <a16:creationId xmlns:a16="http://schemas.microsoft.com/office/drawing/2014/main" id="{3022A03C-C9E9-4937-9887-E676D4492025}"/>
              </a:ext>
            </a:extLst>
          </p:cNvPr>
          <p:cNvSpPr txBox="1"/>
          <p:nvPr/>
        </p:nvSpPr>
        <p:spPr>
          <a:xfrm>
            <a:off x="7447020" y="7215992"/>
            <a:ext cx="9067800" cy="932243"/>
          </a:xfrm>
          <a:prstGeom prst="rect">
            <a:avLst/>
          </a:prstGeom>
        </p:spPr>
        <p:txBody>
          <a:bodyPr wrap="square" lIns="0" tIns="0" rIns="0" bIns="0" rtlCol="0" anchor="t">
            <a:spAutoFit/>
          </a:bodyPr>
          <a:lstStyle/>
          <a:p>
            <a:pPr>
              <a:lnSpc>
                <a:spcPts val="8610"/>
              </a:lnSpc>
              <a:spcBef>
                <a:spcPct val="0"/>
              </a:spcBef>
            </a:pPr>
            <a:r>
              <a:rPr lang="en-US" sz="3600">
                <a:solidFill>
                  <a:srgbClr val="051D40"/>
                </a:solidFill>
                <a:latin typeface="Open Sans Extra Bold"/>
                <a:ea typeface="Open Sans Extra Bold"/>
                <a:cs typeface="Open Sans Extra Bold"/>
                <a:sym typeface="Open Sans Extra Bold"/>
              </a:rPr>
              <a:t>IT21894510 | Jayawardena R.R.A.N.N</a:t>
            </a:r>
          </a:p>
        </p:txBody>
      </p:sp>
      <p:sp>
        <p:nvSpPr>
          <p:cNvPr id="25" name="TextBox 15">
            <a:extLst>
              <a:ext uri="{FF2B5EF4-FFF2-40B4-BE49-F238E27FC236}">
                <a16:creationId xmlns:a16="http://schemas.microsoft.com/office/drawing/2014/main" id="{581A05D9-65A8-4469-83D4-228E3CCA9F8C}"/>
              </a:ext>
            </a:extLst>
          </p:cNvPr>
          <p:cNvSpPr txBox="1"/>
          <p:nvPr/>
        </p:nvSpPr>
        <p:spPr>
          <a:xfrm>
            <a:off x="9525000" y="8128159"/>
            <a:ext cx="6354962" cy="663130"/>
          </a:xfrm>
          <a:prstGeom prst="rect">
            <a:avLst/>
          </a:prstGeom>
        </p:spPr>
        <p:txBody>
          <a:bodyPr wrap="square" lIns="0" tIns="0" rIns="0" bIns="0" rtlCol="0" anchor="t">
            <a:spAutoFit/>
          </a:bodyPr>
          <a:lstStyle/>
          <a:p>
            <a:pPr>
              <a:lnSpc>
                <a:spcPts val="5735"/>
              </a:lnSpc>
              <a:spcBef>
                <a:spcPct val="0"/>
              </a:spcBef>
            </a:pPr>
            <a:r>
              <a:rPr lang="en-US" sz="3200" spc="-81">
                <a:solidFill>
                  <a:srgbClr val="051D40"/>
                </a:solidFill>
                <a:latin typeface="Poppins"/>
                <a:ea typeface="Poppins"/>
                <a:cs typeface="Poppins"/>
                <a:sym typeface="Poppins"/>
              </a:rPr>
              <a:t>Software Engineering</a:t>
            </a:r>
          </a:p>
        </p:txBody>
      </p:sp>
      <p:sp>
        <p:nvSpPr>
          <p:cNvPr id="21" name="TextBox 19">
            <a:extLst>
              <a:ext uri="{FF2B5EF4-FFF2-40B4-BE49-F238E27FC236}">
                <a16:creationId xmlns:a16="http://schemas.microsoft.com/office/drawing/2014/main" id="{B24A619F-F1F1-44F4-BD71-9E3F169D7E98}"/>
              </a:ext>
            </a:extLst>
          </p:cNvPr>
          <p:cNvSpPr txBox="1"/>
          <p:nvPr/>
        </p:nvSpPr>
        <p:spPr>
          <a:xfrm>
            <a:off x="5820451" y="3147330"/>
            <a:ext cx="12330344" cy="3230051"/>
          </a:xfrm>
          <a:prstGeom prst="rect">
            <a:avLst/>
          </a:prstGeom>
        </p:spPr>
        <p:txBody>
          <a:bodyPr wrap="square" lIns="0" tIns="0" rIns="0" bIns="0" rtlCol="0" anchor="t">
            <a:spAutoFit/>
          </a:bodyPr>
          <a:lstStyle/>
          <a:p>
            <a:pPr algn="ctr">
              <a:lnSpc>
                <a:spcPts val="8610"/>
              </a:lnSpc>
              <a:spcBef>
                <a:spcPct val="0"/>
              </a:spcBef>
            </a:pPr>
            <a:r>
              <a:rPr lang="en-US" sz="6000" b="1">
                <a:solidFill>
                  <a:schemeClr val="accent3">
                    <a:lumMod val="75000"/>
                  </a:schemeClr>
                </a:solidFill>
              </a:rPr>
              <a:t>Tomato Disease Detection and Severity Prediction with Management Suggestions</a:t>
            </a:r>
            <a:endParaRPr lang="en-US" sz="6000" b="1">
              <a:solidFill>
                <a:schemeClr val="accent3">
                  <a:lumMod val="75000"/>
                </a:schemeClr>
              </a:solidFill>
              <a:latin typeface="Open Sans Extra Bold"/>
              <a:ea typeface="Open Sans Extra Bold"/>
              <a:cs typeface="Open Sans Extra Bold"/>
              <a:sym typeface="Open Sans Extra Bold"/>
            </a:endParaRPr>
          </a:p>
        </p:txBody>
      </p:sp>
      <p:grpSp>
        <p:nvGrpSpPr>
          <p:cNvPr id="17" name="Group 32">
            <a:extLst>
              <a:ext uri="{FF2B5EF4-FFF2-40B4-BE49-F238E27FC236}">
                <a16:creationId xmlns:a16="http://schemas.microsoft.com/office/drawing/2014/main" id="{8BB7086E-BDC1-EF43-7F17-011B73384E64}"/>
              </a:ext>
            </a:extLst>
          </p:cNvPr>
          <p:cNvGrpSpPr/>
          <p:nvPr/>
        </p:nvGrpSpPr>
        <p:grpSpPr>
          <a:xfrm>
            <a:off x="18881" y="9156530"/>
            <a:ext cx="18288000" cy="1124742"/>
            <a:chOff x="0" y="-192881"/>
            <a:chExt cx="24416939" cy="999771"/>
          </a:xfrm>
        </p:grpSpPr>
        <p:grpSp>
          <p:nvGrpSpPr>
            <p:cNvPr id="5" name="Group 33">
              <a:extLst>
                <a:ext uri="{FF2B5EF4-FFF2-40B4-BE49-F238E27FC236}">
                  <a16:creationId xmlns:a16="http://schemas.microsoft.com/office/drawing/2014/main" id="{4ECD8E51-6158-FC29-E2C9-FDF40CC906EA}"/>
                </a:ext>
              </a:extLst>
            </p:cNvPr>
            <p:cNvGrpSpPr/>
            <p:nvPr/>
          </p:nvGrpSpPr>
          <p:grpSpPr>
            <a:xfrm>
              <a:off x="0" y="-192881"/>
              <a:ext cx="24416939" cy="999771"/>
              <a:chOff x="0" y="-38100"/>
              <a:chExt cx="4823099" cy="197486"/>
            </a:xfrm>
          </p:grpSpPr>
          <p:sp>
            <p:nvSpPr>
              <p:cNvPr id="8" name="Freeform 34">
                <a:extLst>
                  <a:ext uri="{FF2B5EF4-FFF2-40B4-BE49-F238E27FC236}">
                    <a16:creationId xmlns:a16="http://schemas.microsoft.com/office/drawing/2014/main" id="{550F9FF0-6FED-AFC6-8378-151D3C54286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2" name="TextBox 35">
                <a:extLst>
                  <a:ext uri="{FF2B5EF4-FFF2-40B4-BE49-F238E27FC236}">
                    <a16:creationId xmlns:a16="http://schemas.microsoft.com/office/drawing/2014/main" id="{8CF51F52-16B1-8CED-7C35-4D0AA5BD1B10}"/>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6" name="Freeform 36">
              <a:extLst>
                <a:ext uri="{FF2B5EF4-FFF2-40B4-BE49-F238E27FC236}">
                  <a16:creationId xmlns:a16="http://schemas.microsoft.com/office/drawing/2014/main" id="{0AEF3E66-FB69-6EC2-D1D0-EDD700BEE91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3" name="TextBox 16">
            <a:extLst>
              <a:ext uri="{FF2B5EF4-FFF2-40B4-BE49-F238E27FC236}">
                <a16:creationId xmlns:a16="http://schemas.microsoft.com/office/drawing/2014/main" id="{3B9FE074-4A8C-1BC4-DB47-03E4ADB7221A}"/>
              </a:ext>
            </a:extLst>
          </p:cNvPr>
          <p:cNvSpPr txBox="1"/>
          <p:nvPr/>
        </p:nvSpPr>
        <p:spPr>
          <a:xfrm>
            <a:off x="3318660" y="9504398"/>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30" name="TextBox 29">
            <a:extLst>
              <a:ext uri="{FF2B5EF4-FFF2-40B4-BE49-F238E27FC236}">
                <a16:creationId xmlns:a16="http://schemas.microsoft.com/office/drawing/2014/main" id="{82EBFCC4-6A3C-B25A-04D1-B447F9C2EEC7}"/>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8</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78367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95400" y="-446666"/>
            <a:ext cx="4992590" cy="9949802"/>
            <a:chOff x="0" y="0"/>
            <a:chExt cx="1314921" cy="2620524"/>
          </a:xfrm>
        </p:grpSpPr>
        <p:sp>
          <p:nvSpPr>
            <p:cNvPr id="3" name="Freeform 3"/>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9448800" y="4306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5" name="Group 32">
            <a:extLst>
              <a:ext uri="{FF2B5EF4-FFF2-40B4-BE49-F238E27FC236}">
                <a16:creationId xmlns:a16="http://schemas.microsoft.com/office/drawing/2014/main" id="{B0755635-54F2-4BA4-BD30-54CB3AD6AE50}"/>
              </a:ext>
            </a:extLst>
          </p:cNvPr>
          <p:cNvGrpSpPr/>
          <p:nvPr/>
        </p:nvGrpSpPr>
        <p:grpSpPr>
          <a:xfrm>
            <a:off x="18881" y="9373521"/>
            <a:ext cx="18288000" cy="907751"/>
            <a:chOff x="0" y="0"/>
            <a:chExt cx="24416939" cy="806890"/>
          </a:xfrm>
        </p:grpSpPr>
        <p:grpSp>
          <p:nvGrpSpPr>
            <p:cNvPr id="16" name="Group 33">
              <a:extLst>
                <a:ext uri="{FF2B5EF4-FFF2-40B4-BE49-F238E27FC236}">
                  <a16:creationId xmlns:a16="http://schemas.microsoft.com/office/drawing/2014/main" id="{E553C110-BFA8-412E-9B26-013389499D5A}"/>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438561A7-3D15-46FD-BA07-5171E9AA53D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279527A2-7EF1-436C-AC75-D072F8225C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77D49B5-33EE-42D7-8FF9-979D2DFB43D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5" name="Rectangle 5">
            <a:extLst>
              <a:ext uri="{FF2B5EF4-FFF2-40B4-BE49-F238E27FC236}">
                <a16:creationId xmlns:a16="http://schemas.microsoft.com/office/drawing/2014/main" id="{D9C4B8DB-96A3-446F-A670-80D6E30C195D}"/>
              </a:ext>
            </a:extLst>
          </p:cNvPr>
          <p:cNvSpPr>
            <a:spLocks noChangeArrowheads="1"/>
          </p:cNvSpPr>
          <p:nvPr/>
        </p:nvSpPr>
        <p:spPr bwMode="auto">
          <a:xfrm>
            <a:off x="9162881" y="1829747"/>
            <a:ext cx="8915400" cy="7135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kumimoji="0" lang="en-US" sz="2800" b="0" i="0" u="none" strike="noStrike" cap="none" normalizeH="0" baseline="0">
                <a:ln>
                  <a:noFill/>
                </a:ln>
                <a:effectLst/>
                <a:ea typeface="+mn-lt"/>
                <a:cs typeface="+mn-lt"/>
              </a:rPr>
              <a:t>Tomato </a:t>
            </a:r>
            <a:r>
              <a:rPr lang="en-US" sz="2800">
                <a:ea typeface="+mn-lt"/>
                <a:cs typeface="+mn-lt"/>
              </a:rPr>
              <a:t>crops are vital for agriculture worldwide, and </a:t>
            </a:r>
            <a:r>
              <a:rPr kumimoji="0" lang="en-US" sz="2800" b="0" i="0" u="none" strike="noStrike" cap="none" normalizeH="0" baseline="0">
                <a:ln>
                  <a:noFill/>
                </a:ln>
                <a:effectLst/>
                <a:ea typeface="+mn-lt"/>
                <a:cs typeface="+mn-lt"/>
              </a:rPr>
              <a:t>diseases significantly </a:t>
            </a:r>
            <a:r>
              <a:rPr lang="en-US" sz="2800">
                <a:ea typeface="+mn-lt"/>
                <a:cs typeface="+mn-lt"/>
              </a:rPr>
              <a:t>affect their </a:t>
            </a:r>
            <a:r>
              <a:rPr kumimoji="0" lang="en-US" sz="2800" b="0" i="0" u="none" strike="noStrike" cap="none" normalizeH="0" baseline="0">
                <a:ln>
                  <a:noFill/>
                </a:ln>
                <a:effectLst/>
                <a:ea typeface="+mn-lt"/>
                <a:cs typeface="+mn-lt"/>
              </a:rPr>
              <a:t>yield and quality. </a:t>
            </a:r>
            <a:r>
              <a:rPr lang="en-US" sz="2800">
                <a:ea typeface="+mn-lt"/>
                <a:cs typeface="+mn-lt"/>
              </a:rPr>
              <a:t>Early </a:t>
            </a:r>
            <a:r>
              <a:rPr kumimoji="0" lang="en-US" sz="2800" b="0" i="0" u="none" strike="noStrike" cap="none" normalizeH="0" baseline="0">
                <a:ln>
                  <a:noFill/>
                </a:ln>
                <a:effectLst/>
                <a:ea typeface="+mn-lt"/>
                <a:cs typeface="+mn-lt"/>
              </a:rPr>
              <a:t>detection and </a:t>
            </a:r>
            <a:r>
              <a:rPr lang="en-US" sz="2800">
                <a:ea typeface="+mn-lt"/>
                <a:cs typeface="+mn-lt"/>
              </a:rPr>
              <a:t>accurate diagnosis of tomato diseases</a:t>
            </a:r>
            <a:r>
              <a:rPr kumimoji="0" lang="en-US" sz="2800" b="0" i="0" u="none" strike="noStrike" cap="none" normalizeH="0" baseline="0">
                <a:ln>
                  <a:noFill/>
                </a:ln>
                <a:effectLst/>
                <a:ea typeface="+mn-lt"/>
                <a:cs typeface="+mn-lt"/>
              </a:rPr>
              <a:t>, </a:t>
            </a:r>
            <a:r>
              <a:rPr lang="en-US" sz="2800">
                <a:ea typeface="+mn-lt"/>
                <a:cs typeface="+mn-lt"/>
              </a:rPr>
              <a:t>especially in their different severity stages</a:t>
            </a:r>
            <a:r>
              <a:rPr kumimoji="0" lang="en-US" sz="2800" b="0" i="0" u="none" strike="noStrike" cap="none" normalizeH="0" baseline="0">
                <a:ln>
                  <a:noFill/>
                </a:ln>
                <a:effectLst/>
                <a:ea typeface="+mn-lt"/>
                <a:cs typeface="+mn-lt"/>
              </a:rPr>
              <a:t>, </a:t>
            </a:r>
            <a:r>
              <a:rPr lang="en-US" sz="2800">
                <a:ea typeface="+mn-lt"/>
                <a:cs typeface="+mn-lt"/>
              </a:rPr>
              <a:t>are essential </a:t>
            </a:r>
            <a:r>
              <a:rPr kumimoji="0" lang="en-US" sz="2800" b="0" i="0" u="none" strike="noStrike" cap="none" normalizeH="0" baseline="0">
                <a:ln>
                  <a:noFill/>
                </a:ln>
                <a:effectLst/>
                <a:ea typeface="+mn-lt"/>
                <a:cs typeface="+mn-lt"/>
              </a:rPr>
              <a:t>for </a:t>
            </a:r>
            <a:r>
              <a:rPr lang="en-US" sz="2800">
                <a:ea typeface="+mn-lt"/>
                <a:cs typeface="+mn-lt"/>
              </a:rPr>
              <a:t>effective management. This project aims to provide an </a:t>
            </a:r>
            <a:r>
              <a:rPr kumimoji="0" lang="en-US" sz="2800" b="0" i="0" u="none" strike="noStrike" cap="none" normalizeH="0" baseline="0">
                <a:ln>
                  <a:noFill/>
                </a:ln>
                <a:effectLst/>
                <a:ea typeface="+mn-lt"/>
                <a:cs typeface="+mn-lt"/>
              </a:rPr>
              <a:t>automated system </a:t>
            </a:r>
            <a:r>
              <a:rPr lang="en-US" sz="2800">
                <a:ea typeface="+mn-lt"/>
                <a:cs typeface="+mn-lt"/>
              </a:rPr>
              <a:t>using machine learning to identify diseases in tomato plants and classify the severity of these diseases. By leveraging </a:t>
            </a:r>
            <a:r>
              <a:rPr kumimoji="0" lang="en-US" sz="2800" i="0" u="none" strike="noStrike" cap="none" normalizeH="0" baseline="0">
                <a:ln>
                  <a:noFill/>
                </a:ln>
                <a:effectLst/>
                <a:ea typeface="+mn-lt"/>
                <a:cs typeface="+mn-lt"/>
              </a:rPr>
              <a:t>disease severity</a:t>
            </a:r>
            <a:r>
              <a:rPr kumimoji="0" lang="en-US" sz="2800" b="0" i="0" u="none" strike="noStrike" cap="none" normalizeH="0" baseline="0">
                <a:ln>
                  <a:noFill/>
                </a:ln>
                <a:effectLst/>
                <a:ea typeface="+mn-lt"/>
                <a:cs typeface="+mn-lt"/>
              </a:rPr>
              <a:t> </a:t>
            </a:r>
            <a:r>
              <a:rPr lang="en-US" sz="2800">
                <a:ea typeface="+mn-lt"/>
                <a:cs typeface="+mn-lt"/>
              </a:rPr>
              <a:t>levels </a:t>
            </a:r>
            <a:r>
              <a:rPr kumimoji="0" lang="en-US" sz="2800" b="0" i="0" u="none" strike="noStrike" cap="none" normalizeH="0" baseline="0">
                <a:ln>
                  <a:noFill/>
                </a:ln>
                <a:effectLst/>
                <a:ea typeface="+mn-lt"/>
                <a:cs typeface="+mn-lt"/>
              </a:rPr>
              <a:t>(mild, moderate, severe), farmers </a:t>
            </a:r>
            <a:r>
              <a:rPr lang="en-US" sz="2800">
                <a:ea typeface="+mn-lt"/>
                <a:cs typeface="+mn-lt"/>
              </a:rPr>
              <a:t>can receive tailored </a:t>
            </a:r>
            <a:r>
              <a:rPr kumimoji="0" lang="en-US" sz="2800" b="0" i="0" u="none" strike="noStrike" cap="none" normalizeH="0" baseline="0">
                <a:ln>
                  <a:noFill/>
                </a:ln>
                <a:effectLst/>
                <a:ea typeface="+mn-lt"/>
                <a:cs typeface="+mn-lt"/>
              </a:rPr>
              <a:t>recommendations to </a:t>
            </a:r>
            <a:r>
              <a:rPr lang="en-US" sz="2800">
                <a:ea typeface="+mn-lt"/>
                <a:cs typeface="+mn-lt"/>
              </a:rPr>
              <a:t>manage the disease </a:t>
            </a:r>
            <a:r>
              <a:rPr kumimoji="0" lang="en-US" sz="2800" b="0" i="0" u="none" strike="noStrike" cap="none" normalizeH="0" baseline="0">
                <a:ln>
                  <a:noFill/>
                </a:ln>
                <a:effectLst/>
                <a:ea typeface="+mn-lt"/>
                <a:cs typeface="+mn-lt"/>
              </a:rPr>
              <a:t>and </a:t>
            </a:r>
            <a:r>
              <a:rPr lang="en-US" sz="2800">
                <a:ea typeface="+mn-lt"/>
                <a:cs typeface="+mn-lt"/>
              </a:rPr>
              <a:t>protect their crops</a:t>
            </a:r>
            <a:r>
              <a:rPr kumimoji="0" lang="en-US" sz="2800" b="0" i="0" u="none" strike="noStrike" cap="none" normalizeH="0" baseline="0">
                <a:ln>
                  <a:noFill/>
                </a:ln>
                <a:effectLst/>
                <a:ea typeface="+mn-lt"/>
                <a:cs typeface="+mn-lt"/>
              </a:rPr>
              <a:t>.</a:t>
            </a:r>
            <a:endParaRPr lang="en-US" sz="2800">
              <a:ea typeface="+mn-lt"/>
              <a:cs typeface="+mn-lt"/>
            </a:endParaRPr>
          </a:p>
        </p:txBody>
      </p:sp>
      <p:sp>
        <p:nvSpPr>
          <p:cNvPr id="6" name="TextBox 16">
            <a:extLst>
              <a:ext uri="{FF2B5EF4-FFF2-40B4-BE49-F238E27FC236}">
                <a16:creationId xmlns:a16="http://schemas.microsoft.com/office/drawing/2014/main" id="{73E00403-5446-D60B-D619-260717052FFF}"/>
              </a:ext>
            </a:extLst>
          </p:cNvPr>
          <p:cNvSpPr txBox="1"/>
          <p:nvPr/>
        </p:nvSpPr>
        <p:spPr>
          <a:xfrm>
            <a:off x="3318660" y="9504398"/>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3" name="TextBox 12">
            <a:extLst>
              <a:ext uri="{FF2B5EF4-FFF2-40B4-BE49-F238E27FC236}">
                <a16:creationId xmlns:a16="http://schemas.microsoft.com/office/drawing/2014/main" id="{4E36125C-89AB-B0C9-CF43-0FD34821C60F}"/>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9</a:t>
            </a:r>
            <a:endParaRPr lang="en-US"/>
          </a:p>
          <a:p>
            <a:endParaRPr lang="en-US" sz="2400" b="1">
              <a:solidFill>
                <a:srgbClr val="1C1C3D"/>
              </a:solidFill>
              <a:ea typeface="Calibri"/>
              <a:cs typeface="Calibri"/>
            </a:endParaRPr>
          </a:p>
        </p:txBody>
      </p:sp>
      <p:pic>
        <p:nvPicPr>
          <p:cNvPr id="5" name="Picture 4" descr="A rows of plants in a greenhouse&#10;&#10;AI-generated content may be incorrect.">
            <a:extLst>
              <a:ext uri="{FF2B5EF4-FFF2-40B4-BE49-F238E27FC236}">
                <a16:creationId xmlns:a16="http://schemas.microsoft.com/office/drawing/2014/main" id="{3A8E0A4E-E53A-FBB9-98D3-6B242E8FD783}"/>
              </a:ext>
            </a:extLst>
          </p:cNvPr>
          <p:cNvPicPr>
            <a:picLocks noChangeAspect="1"/>
          </p:cNvPicPr>
          <p:nvPr/>
        </p:nvPicPr>
        <p:blipFill>
          <a:blip r:embed="rId3"/>
          <a:stretch>
            <a:fillRect/>
          </a:stretch>
        </p:blipFill>
        <p:spPr>
          <a:xfrm>
            <a:off x="1890992" y="268941"/>
            <a:ext cx="6891618" cy="911038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1571922" y="-599213"/>
            <a:ext cx="7931763" cy="11485425"/>
            <a:chOff x="0" y="0"/>
            <a:chExt cx="2089024" cy="3024968"/>
          </a:xfrm>
        </p:grpSpPr>
        <p:sp>
          <p:nvSpPr>
            <p:cNvPr id="3" name="Freeform 3"/>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4" name="TextBox 4"/>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3546489" y="522687"/>
            <a:ext cx="8457140" cy="872034"/>
          </a:xfrm>
          <a:prstGeom prst="rect">
            <a:avLst/>
          </a:prstGeom>
        </p:spPr>
        <p:txBody>
          <a:bodyPr wrap="square" lIns="0" tIns="0" rIns="0" bIns="0" rtlCol="0" anchor="t">
            <a:spAutoFit/>
          </a:bodyPr>
          <a:lstStyle/>
          <a:p>
            <a:pPr marL="0" lvl="0" indent="0" algn="l">
              <a:lnSpc>
                <a:spcPts val="6833"/>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Research Question?</a:t>
            </a:r>
          </a:p>
        </p:txBody>
      </p:sp>
      <p:sp>
        <p:nvSpPr>
          <p:cNvPr id="16" name="Freeform 16"/>
          <p:cNvSpPr/>
          <p:nvPr/>
        </p:nvSpPr>
        <p:spPr>
          <a:xfrm rot="820805">
            <a:off x="-4868796" y="5853956"/>
            <a:ext cx="3553664" cy="3846998"/>
          </a:xfrm>
          <a:custGeom>
            <a:avLst/>
            <a:gdLst/>
            <a:ahLst/>
            <a:cxnLst/>
            <a:rect l="l" t="t" r="r" b="b"/>
            <a:pathLst>
              <a:path w="3553664" h="3846998">
                <a:moveTo>
                  <a:pt x="0" y="0"/>
                </a:moveTo>
                <a:lnTo>
                  <a:pt x="3553664" y="0"/>
                </a:lnTo>
                <a:lnTo>
                  <a:pt x="3553664" y="3846997"/>
                </a:lnTo>
                <a:lnTo>
                  <a:pt x="0" y="3846997"/>
                </a:lnTo>
                <a:lnTo>
                  <a:pt x="0" y="0"/>
                </a:lnTo>
                <a:close/>
              </a:path>
            </a:pathLst>
          </a:custGeom>
          <a:blipFill>
            <a:blip r:embed="rId2"/>
            <a:stretch>
              <a:fillRect/>
            </a:stretch>
          </a:blipFill>
        </p:spPr>
        <p:txBody>
          <a:bodyPr/>
          <a:lstStyle/>
          <a:p>
            <a:endParaRPr lang="en-US"/>
          </a:p>
        </p:txBody>
      </p:sp>
      <p:grpSp>
        <p:nvGrpSpPr>
          <p:cNvPr id="23" name="Group 33">
            <a:extLst>
              <a:ext uri="{FF2B5EF4-FFF2-40B4-BE49-F238E27FC236}">
                <a16:creationId xmlns:a16="http://schemas.microsoft.com/office/drawing/2014/main" id="{28143EB1-7842-4D8C-B4B4-90F0EA0F6DD7}"/>
              </a:ext>
            </a:extLst>
          </p:cNvPr>
          <p:cNvGrpSpPr/>
          <p:nvPr/>
        </p:nvGrpSpPr>
        <p:grpSpPr>
          <a:xfrm>
            <a:off x="2" y="9379249"/>
            <a:ext cx="18288000" cy="907751"/>
            <a:chOff x="0" y="0"/>
            <a:chExt cx="4823099" cy="159386"/>
          </a:xfrm>
        </p:grpSpPr>
        <p:sp>
          <p:nvSpPr>
            <p:cNvPr id="25" name="Freeform 34">
              <a:extLst>
                <a:ext uri="{FF2B5EF4-FFF2-40B4-BE49-F238E27FC236}">
                  <a16:creationId xmlns:a16="http://schemas.microsoft.com/office/drawing/2014/main" id="{F26DF52A-72B4-4D20-9B85-8D937DE6219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8BD50721-F7F9-4997-82F2-28B9918DBA2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4" name="Freeform 36">
            <a:extLst>
              <a:ext uri="{FF2B5EF4-FFF2-40B4-BE49-F238E27FC236}">
                <a16:creationId xmlns:a16="http://schemas.microsoft.com/office/drawing/2014/main" id="{D368B415-82BE-4681-8B85-6729A6AF9E87}"/>
              </a:ext>
            </a:extLst>
          </p:cNvPr>
          <p:cNvSpPr/>
          <p:nvPr/>
        </p:nvSpPr>
        <p:spPr>
          <a:xfrm>
            <a:off x="247010" y="9458059"/>
            <a:ext cx="2706447" cy="778705"/>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nvGrpSpPr>
          <p:cNvPr id="28" name="Group 13">
            <a:extLst>
              <a:ext uri="{FF2B5EF4-FFF2-40B4-BE49-F238E27FC236}">
                <a16:creationId xmlns:a16="http://schemas.microsoft.com/office/drawing/2014/main" id="{A007898E-C3B0-4377-804A-0DCB4D549955}"/>
              </a:ext>
            </a:extLst>
          </p:cNvPr>
          <p:cNvGrpSpPr/>
          <p:nvPr/>
        </p:nvGrpSpPr>
        <p:grpSpPr>
          <a:xfrm>
            <a:off x="596435" y="2466944"/>
            <a:ext cx="677751" cy="677751"/>
            <a:chOff x="0" y="0"/>
            <a:chExt cx="812800" cy="812800"/>
          </a:xfrm>
        </p:grpSpPr>
        <p:sp>
          <p:nvSpPr>
            <p:cNvPr id="29" name="Freeform 14">
              <a:extLst>
                <a:ext uri="{FF2B5EF4-FFF2-40B4-BE49-F238E27FC236}">
                  <a16:creationId xmlns:a16="http://schemas.microsoft.com/office/drawing/2014/main" id="{9126D91A-70F4-4A9E-A2AB-B0EE985700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0" name="TextBox 15">
              <a:extLst>
                <a:ext uri="{FF2B5EF4-FFF2-40B4-BE49-F238E27FC236}">
                  <a16:creationId xmlns:a16="http://schemas.microsoft.com/office/drawing/2014/main" id="{0976ACA3-A177-42A2-90D7-3B12B660DE4D}"/>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17">
            <a:extLst>
              <a:ext uri="{FF2B5EF4-FFF2-40B4-BE49-F238E27FC236}">
                <a16:creationId xmlns:a16="http://schemas.microsoft.com/office/drawing/2014/main" id="{5D277F02-DA96-4ABE-83F4-C2B3BAB61722}"/>
              </a:ext>
            </a:extLst>
          </p:cNvPr>
          <p:cNvSpPr txBox="1"/>
          <p:nvPr/>
        </p:nvSpPr>
        <p:spPr>
          <a:xfrm>
            <a:off x="687255" y="2642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4" name="Group 19">
            <a:extLst>
              <a:ext uri="{FF2B5EF4-FFF2-40B4-BE49-F238E27FC236}">
                <a16:creationId xmlns:a16="http://schemas.microsoft.com/office/drawing/2014/main" id="{FD8FB036-437A-4135-A18D-AC4EA1DE1ED9}"/>
              </a:ext>
            </a:extLst>
          </p:cNvPr>
          <p:cNvGrpSpPr/>
          <p:nvPr/>
        </p:nvGrpSpPr>
        <p:grpSpPr>
          <a:xfrm>
            <a:off x="596435" y="4819188"/>
            <a:ext cx="677751" cy="677751"/>
            <a:chOff x="0" y="0"/>
            <a:chExt cx="812800" cy="812800"/>
          </a:xfrm>
        </p:grpSpPr>
        <p:sp>
          <p:nvSpPr>
            <p:cNvPr id="35" name="Freeform 20">
              <a:extLst>
                <a:ext uri="{FF2B5EF4-FFF2-40B4-BE49-F238E27FC236}">
                  <a16:creationId xmlns:a16="http://schemas.microsoft.com/office/drawing/2014/main" id="{69C44382-A432-4342-BE89-5D782A2EBCD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6" name="TextBox 21">
              <a:extLst>
                <a:ext uri="{FF2B5EF4-FFF2-40B4-BE49-F238E27FC236}">
                  <a16:creationId xmlns:a16="http://schemas.microsoft.com/office/drawing/2014/main" id="{E2489A68-4608-4186-92DF-3A69F65A26D7}"/>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8" name="TextBox 23">
            <a:extLst>
              <a:ext uri="{FF2B5EF4-FFF2-40B4-BE49-F238E27FC236}">
                <a16:creationId xmlns:a16="http://schemas.microsoft.com/office/drawing/2014/main" id="{F83B9348-CB2F-46E7-86A7-01C86155D649}"/>
              </a:ext>
            </a:extLst>
          </p:cNvPr>
          <p:cNvSpPr txBox="1"/>
          <p:nvPr/>
        </p:nvSpPr>
        <p:spPr>
          <a:xfrm>
            <a:off x="687255" y="49951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0" name="Group 25">
            <a:extLst>
              <a:ext uri="{FF2B5EF4-FFF2-40B4-BE49-F238E27FC236}">
                <a16:creationId xmlns:a16="http://schemas.microsoft.com/office/drawing/2014/main" id="{C4EC1FE6-B2ED-4C90-81C2-8FDE9A33F894}"/>
              </a:ext>
            </a:extLst>
          </p:cNvPr>
          <p:cNvGrpSpPr/>
          <p:nvPr/>
        </p:nvGrpSpPr>
        <p:grpSpPr>
          <a:xfrm>
            <a:off x="596435" y="6978766"/>
            <a:ext cx="677751" cy="677751"/>
            <a:chOff x="0" y="0"/>
            <a:chExt cx="812800" cy="812800"/>
          </a:xfrm>
        </p:grpSpPr>
        <p:sp>
          <p:nvSpPr>
            <p:cNvPr id="41" name="Freeform 26">
              <a:extLst>
                <a:ext uri="{FF2B5EF4-FFF2-40B4-BE49-F238E27FC236}">
                  <a16:creationId xmlns:a16="http://schemas.microsoft.com/office/drawing/2014/main" id="{EE149C74-D5C1-41E4-AF95-8C61EED01F2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42" name="TextBox 27">
              <a:extLst>
                <a:ext uri="{FF2B5EF4-FFF2-40B4-BE49-F238E27FC236}">
                  <a16:creationId xmlns:a16="http://schemas.microsoft.com/office/drawing/2014/main" id="{B67576FE-B9DF-4F20-8295-1EED75999E44}"/>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4" name="TextBox 29">
            <a:extLst>
              <a:ext uri="{FF2B5EF4-FFF2-40B4-BE49-F238E27FC236}">
                <a16:creationId xmlns:a16="http://schemas.microsoft.com/office/drawing/2014/main" id="{69ECB5AB-E77F-4BC4-AD45-C0B0FE81E583}"/>
              </a:ext>
            </a:extLst>
          </p:cNvPr>
          <p:cNvSpPr txBox="1"/>
          <p:nvPr/>
        </p:nvSpPr>
        <p:spPr>
          <a:xfrm>
            <a:off x="646842" y="719872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46" name="Rectangle 5">
            <a:extLst>
              <a:ext uri="{FF2B5EF4-FFF2-40B4-BE49-F238E27FC236}">
                <a16:creationId xmlns:a16="http://schemas.microsoft.com/office/drawing/2014/main" id="{79FE5D42-8086-4BC1-A367-92A8B8473B1F}"/>
              </a:ext>
            </a:extLst>
          </p:cNvPr>
          <p:cNvSpPr>
            <a:spLocks noChangeArrowheads="1"/>
          </p:cNvSpPr>
          <p:nvPr/>
        </p:nvSpPr>
        <p:spPr bwMode="auto">
          <a:xfrm>
            <a:off x="1291805" y="2474570"/>
            <a:ext cx="10493600" cy="1727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a:ea typeface="+mn-lt"/>
                <a:cs typeface="+mn-lt"/>
              </a:rPr>
              <a:t>How can machine learning models be used to accurately detect tomato diseases from images?</a:t>
            </a:r>
          </a:p>
          <a:p>
            <a:pPr marL="285750" indent="-285750">
              <a:buFont typeface="Arial"/>
              <a:buChar char="•"/>
            </a:pPr>
            <a:endParaRPr lang="en-US"/>
          </a:p>
          <a:p>
            <a:pPr marL="0" marR="0" lvl="0" indent="0" algn="l" defTabSz="914400">
              <a:lnSpc>
                <a:spcPct val="150000"/>
              </a:lnSpc>
              <a:spcBef>
                <a:spcPct val="0"/>
              </a:spcBef>
              <a:spcAft>
                <a:spcPct val="0"/>
              </a:spcAft>
              <a:buClrTx/>
              <a:buSzTx/>
              <a:buFontTx/>
              <a:buNone/>
              <a:tabLst/>
            </a:pPr>
            <a:endParaRPr lang="en-US" sz="2400" b="0" i="0" u="none" strike="noStrike" cap="none" normalizeH="0" baseline="0">
              <a:ln>
                <a:noFill/>
              </a:ln>
              <a:solidFill>
                <a:schemeClr val="tx1"/>
              </a:solidFill>
              <a:effectLst/>
              <a:latin typeface="Calibri"/>
              <a:ea typeface="Calibri"/>
              <a:cs typeface="Calibri"/>
            </a:endParaRPr>
          </a:p>
        </p:txBody>
      </p:sp>
      <p:sp>
        <p:nvSpPr>
          <p:cNvPr id="47" name="Rectangle 5">
            <a:extLst>
              <a:ext uri="{FF2B5EF4-FFF2-40B4-BE49-F238E27FC236}">
                <a16:creationId xmlns:a16="http://schemas.microsoft.com/office/drawing/2014/main" id="{DF1C848F-4AA2-4EAA-AC19-9A52F13A0564}"/>
              </a:ext>
            </a:extLst>
          </p:cNvPr>
          <p:cNvSpPr>
            <a:spLocks noChangeArrowheads="1"/>
          </p:cNvSpPr>
          <p:nvPr/>
        </p:nvSpPr>
        <p:spPr bwMode="auto">
          <a:xfrm>
            <a:off x="1284280" y="4483921"/>
            <a:ext cx="104936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800">
                <a:ea typeface="+mn-lt"/>
                <a:cs typeface="+mn-lt"/>
              </a:rPr>
              <a:t>How can we classify the severity of tomato diseases (mild, moderate, severe) using a machine learning approach?</a:t>
            </a:r>
          </a:p>
        </p:txBody>
      </p:sp>
      <p:sp>
        <p:nvSpPr>
          <p:cNvPr id="48" name="Rectangle 5">
            <a:extLst>
              <a:ext uri="{FF2B5EF4-FFF2-40B4-BE49-F238E27FC236}">
                <a16:creationId xmlns:a16="http://schemas.microsoft.com/office/drawing/2014/main" id="{FBDF5C5F-346A-420C-9B0B-F4990A6F1D08}"/>
              </a:ext>
            </a:extLst>
          </p:cNvPr>
          <p:cNvSpPr>
            <a:spLocks noChangeArrowheads="1"/>
          </p:cNvSpPr>
          <p:nvPr/>
        </p:nvSpPr>
        <p:spPr bwMode="auto">
          <a:xfrm>
            <a:off x="1294866" y="6686639"/>
            <a:ext cx="10493600" cy="131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800">
                <a:ea typeface="+mn-lt"/>
                <a:cs typeface="+mn-lt"/>
              </a:rPr>
              <a:t>How can an automated system provide real-time, actionable recommendations based on disease severity to farmers?</a:t>
            </a:r>
          </a:p>
        </p:txBody>
      </p:sp>
      <p:sp>
        <p:nvSpPr>
          <p:cNvPr id="31" name="TextBox 16">
            <a:extLst>
              <a:ext uri="{FF2B5EF4-FFF2-40B4-BE49-F238E27FC236}">
                <a16:creationId xmlns:a16="http://schemas.microsoft.com/office/drawing/2014/main" id="{1B9AF33A-C359-BAA3-3E3F-70C1A0DA9C49}"/>
              </a:ext>
            </a:extLst>
          </p:cNvPr>
          <p:cNvSpPr txBox="1"/>
          <p:nvPr/>
        </p:nvSpPr>
        <p:spPr>
          <a:xfrm>
            <a:off x="3104000" y="9504398"/>
            <a:ext cx="12136515" cy="618311"/>
          </a:xfrm>
          <a:prstGeom prst="rect">
            <a:avLst/>
          </a:prstGeom>
        </p:spPr>
        <p:txBody>
          <a:bodyPr wrap="square"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1" name="TextBox 10">
            <a:extLst>
              <a:ext uri="{FF2B5EF4-FFF2-40B4-BE49-F238E27FC236}">
                <a16:creationId xmlns:a16="http://schemas.microsoft.com/office/drawing/2014/main" id="{3BC72C12-90A2-1450-861F-FDA831B54434}"/>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10</a:t>
            </a:r>
            <a:endParaRPr lang="en-US"/>
          </a:p>
          <a:p>
            <a:endParaRPr lang="en-US" sz="2400" b="1">
              <a:solidFill>
                <a:srgbClr val="1C1C3D"/>
              </a:solidFill>
              <a:ea typeface="Calibri"/>
              <a:cs typeface="Calibri"/>
            </a:endParaRPr>
          </a:p>
        </p:txBody>
      </p:sp>
      <p:pic>
        <p:nvPicPr>
          <p:cNvPr id="7" name="Picture 6" descr="A close-up of a leaf&#10;&#10;Description automatically generated">
            <a:extLst>
              <a:ext uri="{FF2B5EF4-FFF2-40B4-BE49-F238E27FC236}">
                <a16:creationId xmlns:a16="http://schemas.microsoft.com/office/drawing/2014/main" id="{992FEE8A-34F7-C2F2-0E88-A9AE295B93FE}"/>
              </a:ext>
            </a:extLst>
          </p:cNvPr>
          <p:cNvPicPr>
            <a:picLocks noChangeAspect="1"/>
          </p:cNvPicPr>
          <p:nvPr/>
        </p:nvPicPr>
        <p:blipFill>
          <a:blip r:embed="rId4"/>
          <a:stretch>
            <a:fillRect/>
          </a:stretch>
        </p:blipFill>
        <p:spPr>
          <a:xfrm>
            <a:off x="13439003" y="6774078"/>
            <a:ext cx="2438400" cy="2438400"/>
          </a:xfrm>
          <a:prstGeom prst="rect">
            <a:avLst/>
          </a:prstGeom>
        </p:spPr>
      </p:pic>
      <p:pic>
        <p:nvPicPr>
          <p:cNvPr id="8" name="Picture 7" descr="A close-up of a leaf&#10;&#10;Description automatically generated">
            <a:extLst>
              <a:ext uri="{FF2B5EF4-FFF2-40B4-BE49-F238E27FC236}">
                <a16:creationId xmlns:a16="http://schemas.microsoft.com/office/drawing/2014/main" id="{37E2E409-EA9E-5397-A778-B5138F7DBCE1}"/>
              </a:ext>
            </a:extLst>
          </p:cNvPr>
          <p:cNvPicPr>
            <a:picLocks noChangeAspect="1"/>
          </p:cNvPicPr>
          <p:nvPr/>
        </p:nvPicPr>
        <p:blipFill>
          <a:blip r:embed="rId5"/>
          <a:stretch>
            <a:fillRect/>
          </a:stretch>
        </p:blipFill>
        <p:spPr>
          <a:xfrm>
            <a:off x="11709056" y="364010"/>
            <a:ext cx="2438400" cy="2438400"/>
          </a:xfrm>
          <a:prstGeom prst="rect">
            <a:avLst/>
          </a:prstGeom>
        </p:spPr>
      </p:pic>
      <p:pic>
        <p:nvPicPr>
          <p:cNvPr id="12" name="Picture 11" descr="A close-up of a green and yellow leaf&#10;&#10;Description automatically generated">
            <a:extLst>
              <a:ext uri="{FF2B5EF4-FFF2-40B4-BE49-F238E27FC236}">
                <a16:creationId xmlns:a16="http://schemas.microsoft.com/office/drawing/2014/main" id="{733747C3-F6AD-4CA3-8D5B-F9CBEF6787C5}"/>
              </a:ext>
            </a:extLst>
          </p:cNvPr>
          <p:cNvPicPr>
            <a:picLocks noChangeAspect="1"/>
          </p:cNvPicPr>
          <p:nvPr/>
        </p:nvPicPr>
        <p:blipFill>
          <a:blip r:embed="rId6"/>
          <a:stretch>
            <a:fillRect/>
          </a:stretch>
        </p:blipFill>
        <p:spPr>
          <a:xfrm>
            <a:off x="13122360" y="2468520"/>
            <a:ext cx="2438400" cy="2438400"/>
          </a:xfrm>
          <a:prstGeom prst="rect">
            <a:avLst/>
          </a:prstGeom>
        </p:spPr>
      </p:pic>
      <p:pic>
        <p:nvPicPr>
          <p:cNvPr id="13" name="Picture 12" descr="A green and yellow leaf&#10;&#10;Description automatically generated">
            <a:extLst>
              <a:ext uri="{FF2B5EF4-FFF2-40B4-BE49-F238E27FC236}">
                <a16:creationId xmlns:a16="http://schemas.microsoft.com/office/drawing/2014/main" id="{630286E7-4A4E-C478-D2AE-018346B341B8}"/>
              </a:ext>
            </a:extLst>
          </p:cNvPr>
          <p:cNvPicPr>
            <a:picLocks noChangeAspect="1"/>
          </p:cNvPicPr>
          <p:nvPr/>
        </p:nvPicPr>
        <p:blipFill>
          <a:blip r:embed="rId7"/>
          <a:stretch>
            <a:fillRect/>
          </a:stretch>
        </p:blipFill>
        <p:spPr>
          <a:xfrm>
            <a:off x="11709056" y="4538277"/>
            <a:ext cx="2438400" cy="2438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2922069" y="15310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Objectives</a:t>
            </a:r>
          </a:p>
        </p:txBody>
      </p:sp>
      <p:sp>
        <p:nvSpPr>
          <p:cNvPr id="23" name="Rectangle 22">
            <a:extLst>
              <a:ext uri="{FF2B5EF4-FFF2-40B4-BE49-F238E27FC236}">
                <a16:creationId xmlns:a16="http://schemas.microsoft.com/office/drawing/2014/main" id="{6647DF17-AD2B-47A7-8F2E-5744A3B202F6}"/>
              </a:ext>
            </a:extLst>
          </p:cNvPr>
          <p:cNvSpPr/>
          <p:nvPr/>
        </p:nvSpPr>
        <p:spPr>
          <a:xfrm>
            <a:off x="1823528" y="2902272"/>
            <a:ext cx="12201525" cy="4065759"/>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2748668" y="3426369"/>
            <a:ext cx="10359332" cy="3016210"/>
          </a:xfrm>
          <a:prstGeom prst="rect">
            <a:avLst/>
          </a:prstGeom>
        </p:spPr>
        <p:txBody>
          <a:bodyPr wrap="square" lIns="0" tIns="0" rIns="0" bIns="0" rtlCol="0" anchor="t">
            <a:spAutoFit/>
          </a:bodyPr>
          <a:lstStyle/>
          <a:p>
            <a:pPr algn="ctr"/>
            <a:r>
              <a:rPr lang="en-US" sz="2800">
                <a:ea typeface="+mn-lt"/>
                <a:cs typeface="+mn-lt"/>
              </a:rPr>
              <a:t>This project aims to develop a deep learning model for detecting tomato diseases from images and classifying their severity into mild, moderate, and severe categories. Based on the severity, the system provides tailored recommendations for disease management. A user-friendly frontend enables farmers to upload images, view disease diagnoses, and receive personalized recommendations, enhancing crop health and productivity.</a:t>
            </a:r>
            <a:endParaRPr lang="en-US">
              <a:ea typeface="+mn-lt"/>
              <a:cs typeface="+mn-lt"/>
            </a:endParaRPr>
          </a:p>
        </p:txBody>
      </p:sp>
      <p:pic>
        <p:nvPicPr>
          <p:cNvPr id="28" name="Picture 36">
            <a:extLst>
              <a:ext uri="{FF2B5EF4-FFF2-40B4-BE49-F238E27FC236}">
                <a16:creationId xmlns:a16="http://schemas.microsoft.com/office/drawing/2014/main" id="{A63CDDBC-D65F-4190-A792-72152FB359A5}"/>
              </a:ext>
            </a:extLst>
          </p:cNvPr>
          <p:cNvPicPr>
            <a:picLocks noChangeAspect="1"/>
          </p:cNvPicPr>
          <p:nvPr/>
        </p:nvPicPr>
        <p:blipFill>
          <a:blip r:embed="rId2"/>
          <a:srcRect t="16687" b="16687"/>
          <a:stretch>
            <a:fillRect/>
          </a:stretch>
        </p:blipFill>
        <p:spPr>
          <a:xfrm>
            <a:off x="15563067" y="45225"/>
            <a:ext cx="2733403" cy="2733403"/>
          </a:xfrm>
          <a:prstGeom prst="rect">
            <a:avLst/>
          </a:prstGeom>
        </p:spPr>
      </p:pic>
      <p:grpSp>
        <p:nvGrpSpPr>
          <p:cNvPr id="29" name="Group 5">
            <a:extLst>
              <a:ext uri="{FF2B5EF4-FFF2-40B4-BE49-F238E27FC236}">
                <a16:creationId xmlns:a16="http://schemas.microsoft.com/office/drawing/2014/main" id="{97126899-3AAC-44F4-ABC2-D460131697A3}"/>
              </a:ext>
            </a:extLst>
          </p:cNvPr>
          <p:cNvGrpSpPr/>
          <p:nvPr/>
        </p:nvGrpSpPr>
        <p:grpSpPr>
          <a:xfrm>
            <a:off x="15450182" y="7835453"/>
            <a:ext cx="4593419" cy="4523268"/>
            <a:chOff x="0" y="0"/>
            <a:chExt cx="812800" cy="812800"/>
          </a:xfrm>
          <a:noFill/>
        </p:grpSpPr>
        <p:sp>
          <p:nvSpPr>
            <p:cNvPr id="30" name="Freeform 6">
              <a:extLst>
                <a:ext uri="{FF2B5EF4-FFF2-40B4-BE49-F238E27FC236}">
                  <a16:creationId xmlns:a16="http://schemas.microsoft.com/office/drawing/2014/main" id="{5321F2CE-05CA-40C2-8F7F-17DD9FF686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1" name="TextBox 7">
              <a:extLst>
                <a:ext uri="{FF2B5EF4-FFF2-40B4-BE49-F238E27FC236}">
                  <a16:creationId xmlns:a16="http://schemas.microsoft.com/office/drawing/2014/main" id="{ABCBC58E-2B42-4609-B01B-4A414E31D2E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6" name="Group 28">
            <a:extLst>
              <a:ext uri="{FF2B5EF4-FFF2-40B4-BE49-F238E27FC236}">
                <a16:creationId xmlns:a16="http://schemas.microsoft.com/office/drawing/2014/main" id="{9D5F305A-EAD1-4EDC-9552-8A710AECEE4C}"/>
              </a:ext>
            </a:extLst>
          </p:cNvPr>
          <p:cNvGrpSpPr/>
          <p:nvPr/>
        </p:nvGrpSpPr>
        <p:grpSpPr>
          <a:xfrm>
            <a:off x="14197284" y="2471012"/>
            <a:ext cx="2733403" cy="2733403"/>
            <a:chOff x="0" y="0"/>
            <a:chExt cx="3644537" cy="3644537"/>
          </a:xfrm>
        </p:grpSpPr>
        <p:pic>
          <p:nvPicPr>
            <p:cNvPr id="27" name="Picture 29">
              <a:extLst>
                <a:ext uri="{FF2B5EF4-FFF2-40B4-BE49-F238E27FC236}">
                  <a16:creationId xmlns:a16="http://schemas.microsoft.com/office/drawing/2014/main" id="{0053D638-758E-48B2-BF13-0FB50F04FBB4}"/>
                </a:ext>
              </a:extLst>
            </p:cNvPr>
            <p:cNvPicPr>
              <a:picLocks noChangeAspect="1"/>
            </p:cNvPicPr>
            <p:nvPr/>
          </p:nvPicPr>
          <p:blipFill>
            <a:blip r:embed="rId3"/>
            <a:srcRect l="29153" r="4221"/>
            <a:stretch>
              <a:fillRect/>
            </a:stretch>
          </p:blipFill>
          <p:spPr>
            <a:xfrm>
              <a:off x="0" y="0"/>
              <a:ext cx="3644537" cy="3644537"/>
            </a:xfrm>
            <a:prstGeom prst="rect">
              <a:avLst/>
            </a:prstGeom>
          </p:spPr>
        </p:pic>
      </p:grpSp>
      <p:grpSp>
        <p:nvGrpSpPr>
          <p:cNvPr id="32" name="Group 5">
            <a:extLst>
              <a:ext uri="{FF2B5EF4-FFF2-40B4-BE49-F238E27FC236}">
                <a16:creationId xmlns:a16="http://schemas.microsoft.com/office/drawing/2014/main" id="{B0FB8E4E-2AEC-47A5-A078-FE8CB7FA5456}"/>
              </a:ext>
            </a:extLst>
          </p:cNvPr>
          <p:cNvGrpSpPr/>
          <p:nvPr/>
        </p:nvGrpSpPr>
        <p:grpSpPr>
          <a:xfrm>
            <a:off x="-1676401" y="-1638300"/>
            <a:ext cx="4593419" cy="4523268"/>
            <a:chOff x="0" y="0"/>
            <a:chExt cx="812800" cy="812800"/>
          </a:xfrm>
          <a:noFill/>
        </p:grpSpPr>
        <p:sp>
          <p:nvSpPr>
            <p:cNvPr id="33" name="Freeform 6">
              <a:extLst>
                <a:ext uri="{FF2B5EF4-FFF2-40B4-BE49-F238E27FC236}">
                  <a16:creationId xmlns:a16="http://schemas.microsoft.com/office/drawing/2014/main" id="{0ACA1428-33A6-4F6C-8BC0-482CBEAAAE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4" name="TextBox 7">
              <a:extLst>
                <a:ext uri="{FF2B5EF4-FFF2-40B4-BE49-F238E27FC236}">
                  <a16:creationId xmlns:a16="http://schemas.microsoft.com/office/drawing/2014/main" id="{88ADDA1C-B2A7-47BD-8996-6349225CF2C2}"/>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183336CA-E2B3-447A-BECC-5CBF437C7978}"/>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grpSp>
        <p:nvGrpSpPr>
          <p:cNvPr id="11" name="Group 32">
            <a:extLst>
              <a:ext uri="{FF2B5EF4-FFF2-40B4-BE49-F238E27FC236}">
                <a16:creationId xmlns:a16="http://schemas.microsoft.com/office/drawing/2014/main" id="{A85EF223-F856-409D-81FD-DAFEC1B826BE}"/>
              </a:ext>
            </a:extLst>
          </p:cNvPr>
          <p:cNvGrpSpPr/>
          <p:nvPr/>
        </p:nvGrpSpPr>
        <p:grpSpPr>
          <a:xfrm>
            <a:off x="4" y="8899677"/>
            <a:ext cx="19122079" cy="1418213"/>
            <a:chOff x="-1113608" y="-192881"/>
            <a:chExt cx="25530547" cy="1260634"/>
          </a:xfrm>
        </p:grpSpPr>
        <p:grpSp>
          <p:nvGrpSpPr>
            <p:cNvPr id="3" name="Group 33">
              <a:extLst>
                <a:ext uri="{FF2B5EF4-FFF2-40B4-BE49-F238E27FC236}">
                  <a16:creationId xmlns:a16="http://schemas.microsoft.com/office/drawing/2014/main" id="{F514EB5D-1B1F-3BC6-7992-F165C09D3806}"/>
                </a:ext>
              </a:extLst>
            </p:cNvPr>
            <p:cNvGrpSpPr/>
            <p:nvPr/>
          </p:nvGrpSpPr>
          <p:grpSpPr>
            <a:xfrm>
              <a:off x="-1113608" y="-192881"/>
              <a:ext cx="25530547" cy="1260634"/>
              <a:chOff x="-219972" y="-38100"/>
              <a:chExt cx="5043071" cy="249015"/>
            </a:xfrm>
          </p:grpSpPr>
          <p:sp>
            <p:nvSpPr>
              <p:cNvPr id="8" name="Freeform 34">
                <a:extLst>
                  <a:ext uri="{FF2B5EF4-FFF2-40B4-BE49-F238E27FC236}">
                    <a16:creationId xmlns:a16="http://schemas.microsoft.com/office/drawing/2014/main" id="{581D0AC2-1C8F-ACB7-E788-6647DDC0E829}"/>
                  </a:ext>
                </a:extLst>
              </p:cNvPr>
              <p:cNvSpPr/>
              <p:nvPr/>
            </p:nvSpPr>
            <p:spPr>
              <a:xfrm>
                <a:off x="-219972" y="5152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9" name="TextBox 35">
                <a:extLst>
                  <a:ext uri="{FF2B5EF4-FFF2-40B4-BE49-F238E27FC236}">
                    <a16:creationId xmlns:a16="http://schemas.microsoft.com/office/drawing/2014/main" id="{5856E655-2C3A-4B01-FB7C-E7057FAF8B31}"/>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7" name="Freeform 36">
              <a:extLst>
                <a:ext uri="{FF2B5EF4-FFF2-40B4-BE49-F238E27FC236}">
                  <a16:creationId xmlns:a16="http://schemas.microsoft.com/office/drawing/2014/main" id="{A1295815-C6B9-5725-06AA-1BB9D0CE25CE}"/>
                </a:ext>
              </a:extLst>
            </p:cNvPr>
            <p:cNvSpPr/>
            <p:nvPr/>
          </p:nvSpPr>
          <p:spPr>
            <a:xfrm>
              <a:off x="-1072535" y="344648"/>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37" name="TextBox 16">
            <a:extLst>
              <a:ext uri="{FF2B5EF4-FFF2-40B4-BE49-F238E27FC236}">
                <a16:creationId xmlns:a16="http://schemas.microsoft.com/office/drawing/2014/main" id="{2E9861ED-494A-1380-EA81-AEF4CD00ABCD}"/>
              </a:ext>
            </a:extLst>
          </p:cNvPr>
          <p:cNvSpPr txBox="1"/>
          <p:nvPr/>
        </p:nvSpPr>
        <p:spPr>
          <a:xfrm>
            <a:off x="3150338" y="9550734"/>
            <a:ext cx="12244637" cy="618311"/>
          </a:xfrm>
          <a:prstGeom prst="rect">
            <a:avLst/>
          </a:prstGeom>
        </p:spPr>
        <p:txBody>
          <a:bodyPr wrap="square"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4" name="TextBox 13">
            <a:extLst>
              <a:ext uri="{FF2B5EF4-FFF2-40B4-BE49-F238E27FC236}">
                <a16:creationId xmlns:a16="http://schemas.microsoft.com/office/drawing/2014/main" id="{F9A98855-4FF7-507B-313E-9BF128A49836}"/>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885442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sp>
        <p:nvSpPr>
          <p:cNvPr id="16" name="Freeform 16"/>
          <p:cNvSpPr/>
          <p:nvPr/>
        </p:nvSpPr>
        <p:spPr>
          <a:xfrm rot="-4209738">
            <a:off x="1070806" y="896564"/>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2"/>
            <a:stretch>
              <a:fillRect/>
            </a:stretch>
          </a:blipFill>
        </p:spPr>
        <p:txBody>
          <a:bodyPr/>
          <a:lstStyle/>
          <a:p>
            <a:endParaRPr lang="en-US"/>
          </a:p>
        </p:txBody>
      </p:sp>
      <p:grpSp>
        <p:nvGrpSpPr>
          <p:cNvPr id="17" name="Group 17"/>
          <p:cNvGrpSpPr/>
          <p:nvPr/>
        </p:nvGrpSpPr>
        <p:grpSpPr>
          <a:xfrm>
            <a:off x="972781" y="2566840"/>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063601" y="274283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2" name="TextBox 22"/>
          <p:cNvSpPr txBox="1"/>
          <p:nvPr/>
        </p:nvSpPr>
        <p:spPr>
          <a:xfrm>
            <a:off x="1969902" y="2296786"/>
            <a:ext cx="7915660" cy="1225848"/>
          </a:xfrm>
          <a:prstGeom prst="rect">
            <a:avLst/>
          </a:prstGeom>
        </p:spPr>
        <p:txBody>
          <a:bodyPr wrap="square" lIns="0" tIns="0" rIns="0" bIns="0" rtlCol="0" anchor="t">
            <a:spAutoFit/>
          </a:bodyPr>
          <a:lstStyle/>
          <a:p>
            <a:pPr>
              <a:lnSpc>
                <a:spcPct val="150000"/>
              </a:lnSpc>
              <a:spcBef>
                <a:spcPct val="0"/>
              </a:spcBef>
            </a:pPr>
            <a:r>
              <a:rPr lang="en-US" sz="2800">
                <a:ea typeface="+mn-lt"/>
                <a:cs typeface="+mn-lt"/>
              </a:rPr>
              <a:t>Preprocess and organize tomato disease image data for model training.</a:t>
            </a:r>
            <a:endParaRPr lang="en-US" sz="2800">
              <a:ea typeface="Calibri"/>
              <a:cs typeface="Calibri"/>
            </a:endParaRPr>
          </a:p>
        </p:txBody>
      </p:sp>
      <p:grpSp>
        <p:nvGrpSpPr>
          <p:cNvPr id="23" name="Group 23"/>
          <p:cNvGrpSpPr/>
          <p:nvPr/>
        </p:nvGrpSpPr>
        <p:grpSpPr>
          <a:xfrm>
            <a:off x="964820" y="4690371"/>
            <a:ext cx="677751" cy="677751"/>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1055640" y="486636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9" name="Group 29"/>
          <p:cNvGrpSpPr/>
          <p:nvPr/>
        </p:nvGrpSpPr>
        <p:grpSpPr>
          <a:xfrm>
            <a:off x="925973" y="6681718"/>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3" name="TextBox 33"/>
          <p:cNvSpPr txBox="1"/>
          <p:nvPr/>
        </p:nvSpPr>
        <p:spPr>
          <a:xfrm>
            <a:off x="1016793" y="6857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9" name="TextBox 39"/>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41" name="Group 32">
            <a:extLst>
              <a:ext uri="{FF2B5EF4-FFF2-40B4-BE49-F238E27FC236}">
                <a16:creationId xmlns:a16="http://schemas.microsoft.com/office/drawing/2014/main" id="{A5CE3CB7-0753-40CC-BEF2-2696C086BD6B}"/>
              </a:ext>
            </a:extLst>
          </p:cNvPr>
          <p:cNvGrpSpPr/>
          <p:nvPr/>
        </p:nvGrpSpPr>
        <p:grpSpPr>
          <a:xfrm>
            <a:off x="0" y="9365588"/>
            <a:ext cx="18288000" cy="907751"/>
            <a:chOff x="0" y="0"/>
            <a:chExt cx="24416939" cy="806890"/>
          </a:xfrm>
        </p:grpSpPr>
        <p:grpSp>
          <p:nvGrpSpPr>
            <p:cNvPr id="42" name="Group 33">
              <a:extLst>
                <a:ext uri="{FF2B5EF4-FFF2-40B4-BE49-F238E27FC236}">
                  <a16:creationId xmlns:a16="http://schemas.microsoft.com/office/drawing/2014/main" id="{BD9B5813-207F-4913-9D56-BAB860181FDE}"/>
                </a:ext>
              </a:extLst>
            </p:cNvPr>
            <p:cNvGrpSpPr/>
            <p:nvPr/>
          </p:nvGrpSpPr>
          <p:grpSpPr>
            <a:xfrm>
              <a:off x="0" y="0"/>
              <a:ext cx="24416939" cy="806890"/>
              <a:chOff x="0" y="0"/>
              <a:chExt cx="4823099" cy="159386"/>
            </a:xfrm>
          </p:grpSpPr>
          <p:sp>
            <p:nvSpPr>
              <p:cNvPr id="44" name="Freeform 34">
                <a:extLst>
                  <a:ext uri="{FF2B5EF4-FFF2-40B4-BE49-F238E27FC236}">
                    <a16:creationId xmlns:a16="http://schemas.microsoft.com/office/drawing/2014/main" id="{648F8B6C-0D52-490F-A8DF-2DE7342CE57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45" name="TextBox 35">
                <a:extLst>
                  <a:ext uri="{FF2B5EF4-FFF2-40B4-BE49-F238E27FC236}">
                    <a16:creationId xmlns:a16="http://schemas.microsoft.com/office/drawing/2014/main" id="{E83EDF82-C9F4-4263-A17E-22B70331F03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43" name="Freeform 36">
              <a:extLst>
                <a:ext uri="{FF2B5EF4-FFF2-40B4-BE49-F238E27FC236}">
                  <a16:creationId xmlns:a16="http://schemas.microsoft.com/office/drawing/2014/main" id="{7E3E230E-03B7-45BE-8912-5B5AF5C789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3" name="TextBox 16">
            <a:extLst>
              <a:ext uri="{FF2B5EF4-FFF2-40B4-BE49-F238E27FC236}">
                <a16:creationId xmlns:a16="http://schemas.microsoft.com/office/drawing/2014/main" id="{C5434B0D-E73F-5ECC-B97A-3EBFA4609F51}"/>
              </a:ext>
            </a:extLst>
          </p:cNvPr>
          <p:cNvSpPr txBox="1"/>
          <p:nvPr/>
        </p:nvSpPr>
        <p:spPr>
          <a:xfrm>
            <a:off x="3073108" y="9519842"/>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6" name="TextBox 5">
            <a:extLst>
              <a:ext uri="{FF2B5EF4-FFF2-40B4-BE49-F238E27FC236}">
                <a16:creationId xmlns:a16="http://schemas.microsoft.com/office/drawing/2014/main" id="{940CEAA2-108C-17FE-F651-4983F69BFD5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12</a:t>
            </a:r>
            <a:endParaRPr lang="en-US"/>
          </a:p>
          <a:p>
            <a:endParaRPr lang="en-US" sz="2400" b="1">
              <a:solidFill>
                <a:srgbClr val="1C1C3D"/>
              </a:solidFill>
              <a:ea typeface="Calibri"/>
              <a:cs typeface="Calibri"/>
            </a:endParaRPr>
          </a:p>
        </p:txBody>
      </p:sp>
      <p:pic>
        <p:nvPicPr>
          <p:cNvPr id="4" name="Picture 3" descr="A watering can on a tomato plant&#10;&#10;Description automatically generated">
            <a:extLst>
              <a:ext uri="{FF2B5EF4-FFF2-40B4-BE49-F238E27FC236}">
                <a16:creationId xmlns:a16="http://schemas.microsoft.com/office/drawing/2014/main" id="{051D4CCB-E1F1-4134-E103-35894D90C9A4}"/>
              </a:ext>
            </a:extLst>
          </p:cNvPr>
          <p:cNvPicPr>
            <a:picLocks noChangeAspect="1"/>
          </p:cNvPicPr>
          <p:nvPr/>
        </p:nvPicPr>
        <p:blipFill>
          <a:blip r:embed="rId4"/>
          <a:stretch>
            <a:fillRect/>
          </a:stretch>
        </p:blipFill>
        <p:spPr>
          <a:xfrm>
            <a:off x="10066527" y="2020451"/>
            <a:ext cx="8063278" cy="5445369"/>
          </a:xfrm>
          <a:prstGeom prst="roundRect">
            <a:avLst/>
          </a:prstGeom>
        </p:spPr>
      </p:pic>
      <p:sp>
        <p:nvSpPr>
          <p:cNvPr id="2" name="TextBox 22">
            <a:extLst>
              <a:ext uri="{FF2B5EF4-FFF2-40B4-BE49-F238E27FC236}">
                <a16:creationId xmlns:a16="http://schemas.microsoft.com/office/drawing/2014/main" id="{AC297178-ADF6-23C3-8B52-A5EA746E1D71}"/>
              </a:ext>
            </a:extLst>
          </p:cNvPr>
          <p:cNvSpPr txBox="1"/>
          <p:nvPr/>
        </p:nvSpPr>
        <p:spPr>
          <a:xfrm>
            <a:off x="1921606" y="4421800"/>
            <a:ext cx="7915660" cy="1225848"/>
          </a:xfrm>
          <a:prstGeom prst="rect">
            <a:avLst/>
          </a:prstGeom>
        </p:spPr>
        <p:txBody>
          <a:bodyPr wrap="square" lIns="0" tIns="0" rIns="0" bIns="0" rtlCol="0" anchor="t">
            <a:spAutoFit/>
          </a:bodyPr>
          <a:lstStyle/>
          <a:p>
            <a:pPr>
              <a:lnSpc>
                <a:spcPct val="150000"/>
              </a:lnSpc>
              <a:spcBef>
                <a:spcPct val="0"/>
              </a:spcBef>
            </a:pPr>
            <a:r>
              <a:rPr lang="en-US" sz="2800">
                <a:ea typeface="+mn-lt"/>
                <a:cs typeface="+mn-lt"/>
              </a:rPr>
              <a:t>Train and integrate a severity classification model for real-time disease analysis.</a:t>
            </a:r>
            <a:endParaRPr lang="en-US">
              <a:ea typeface="+mn-lt"/>
              <a:cs typeface="+mn-lt"/>
            </a:endParaRPr>
          </a:p>
        </p:txBody>
      </p:sp>
      <p:sp>
        <p:nvSpPr>
          <p:cNvPr id="5" name="TextBox 22">
            <a:extLst>
              <a:ext uri="{FF2B5EF4-FFF2-40B4-BE49-F238E27FC236}">
                <a16:creationId xmlns:a16="http://schemas.microsoft.com/office/drawing/2014/main" id="{862C889E-43A7-D5B6-81F3-7EA117B35585}"/>
              </a:ext>
            </a:extLst>
          </p:cNvPr>
          <p:cNvSpPr txBox="1"/>
          <p:nvPr/>
        </p:nvSpPr>
        <p:spPr>
          <a:xfrm>
            <a:off x="1969901" y="6530715"/>
            <a:ext cx="7915660" cy="1872179"/>
          </a:xfrm>
          <a:prstGeom prst="rect">
            <a:avLst/>
          </a:prstGeom>
        </p:spPr>
        <p:txBody>
          <a:bodyPr wrap="square" lIns="0" tIns="0" rIns="0" bIns="0" rtlCol="0" anchor="t">
            <a:spAutoFit/>
          </a:bodyPr>
          <a:lstStyle/>
          <a:p>
            <a:pPr>
              <a:lnSpc>
                <a:spcPct val="150000"/>
              </a:lnSpc>
              <a:spcBef>
                <a:spcPct val="0"/>
              </a:spcBef>
            </a:pPr>
            <a:r>
              <a:rPr lang="en-US" sz="2800">
                <a:ea typeface="+mn-lt"/>
                <a:cs typeface="+mn-lt"/>
              </a:rPr>
              <a:t>Develop and implement a recommendation system based on disease severity, with a mobile application for easy interaction by farmers.</a:t>
            </a:r>
            <a:endParaRPr lang="en-US">
              <a:ea typeface="+mn-lt"/>
              <a:cs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9240" y="475652"/>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sp>
        <p:nvSpPr>
          <p:cNvPr id="14" name="TextBox 14"/>
          <p:cNvSpPr txBox="1"/>
          <p:nvPr/>
        </p:nvSpPr>
        <p:spPr>
          <a:xfrm>
            <a:off x="2898300" y="4477353"/>
            <a:ext cx="4008001" cy="438653"/>
          </a:xfrm>
          <a:prstGeom prst="rect">
            <a:avLst/>
          </a:prstGeom>
        </p:spPr>
        <p:txBody>
          <a:bodyPr lIns="0" tIns="0" rIns="0" bIns="0" rtlCol="0" anchor="t">
            <a:spAutoFit/>
          </a:bodyPr>
          <a:lstStyle/>
          <a:p>
            <a:pPr algn="ctr">
              <a:lnSpc>
                <a:spcPts val="3639"/>
              </a:lnSpc>
            </a:pPr>
            <a:r>
              <a:rPr lang="en-US" sz="2599" b="1">
                <a:solidFill>
                  <a:srgbClr val="FBFDFD"/>
                </a:solidFill>
                <a:latin typeface="Be Vietnam Ultra-Bold"/>
                <a:ea typeface="Be Vietnam Ultra-Bold"/>
                <a:cs typeface="Be Vietnam Ultra-Bold"/>
                <a:sym typeface="Be Vietnam Ultra-Bold"/>
              </a:rPr>
              <a:t>Integrating Trees</a:t>
            </a:r>
          </a:p>
        </p:txBody>
      </p:sp>
      <p:grpSp>
        <p:nvGrpSpPr>
          <p:cNvPr id="18" name="Group 32">
            <a:extLst>
              <a:ext uri="{FF2B5EF4-FFF2-40B4-BE49-F238E27FC236}">
                <a16:creationId xmlns:a16="http://schemas.microsoft.com/office/drawing/2014/main" id="{E5BB0A38-C532-470C-8FB8-00AB2F892AB5}"/>
              </a:ext>
            </a:extLst>
          </p:cNvPr>
          <p:cNvGrpSpPr/>
          <p:nvPr/>
        </p:nvGrpSpPr>
        <p:grpSpPr>
          <a:xfrm>
            <a:off x="2" y="9379250"/>
            <a:ext cx="18288000" cy="907751"/>
            <a:chOff x="0" y="0"/>
            <a:chExt cx="24416939" cy="806890"/>
          </a:xfrm>
        </p:grpSpPr>
        <p:grpSp>
          <p:nvGrpSpPr>
            <p:cNvPr id="19" name="Group 33">
              <a:extLst>
                <a:ext uri="{FF2B5EF4-FFF2-40B4-BE49-F238E27FC236}">
                  <a16:creationId xmlns:a16="http://schemas.microsoft.com/office/drawing/2014/main" id="{A38DC709-AF80-43FD-A7A7-4015213CA35A}"/>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3426B7BD-80FA-4C9B-8078-93FC529CF1C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B7FB31AE-03A5-4AAE-BA77-5284ECD1F028}"/>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846E0582-1E79-4A5E-981D-04E58869F23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pic>
        <p:nvPicPr>
          <p:cNvPr id="3" name="Picture 2" descr="A diagram of a software flow&#10;&#10;Description automatically generated">
            <a:extLst>
              <a:ext uri="{FF2B5EF4-FFF2-40B4-BE49-F238E27FC236}">
                <a16:creationId xmlns:a16="http://schemas.microsoft.com/office/drawing/2014/main" id="{3E496D7D-B432-5E57-5F52-7764955FF3EC}"/>
              </a:ext>
            </a:extLst>
          </p:cNvPr>
          <p:cNvPicPr>
            <a:picLocks noChangeAspect="1"/>
          </p:cNvPicPr>
          <p:nvPr/>
        </p:nvPicPr>
        <p:blipFill>
          <a:blip r:embed="rId3"/>
          <a:stretch>
            <a:fillRect/>
          </a:stretch>
        </p:blipFill>
        <p:spPr>
          <a:xfrm>
            <a:off x="204917" y="1727758"/>
            <a:ext cx="17909058" cy="7387536"/>
          </a:xfrm>
          <a:prstGeom prst="rect">
            <a:avLst/>
          </a:prstGeom>
        </p:spPr>
      </p:pic>
      <p:sp>
        <p:nvSpPr>
          <p:cNvPr id="5" name="TextBox 16">
            <a:extLst>
              <a:ext uri="{FF2B5EF4-FFF2-40B4-BE49-F238E27FC236}">
                <a16:creationId xmlns:a16="http://schemas.microsoft.com/office/drawing/2014/main" id="{04B2CDD8-3CD6-00E5-C008-BF05419E9455}"/>
              </a:ext>
            </a:extLst>
          </p:cNvPr>
          <p:cNvSpPr txBox="1"/>
          <p:nvPr/>
        </p:nvSpPr>
        <p:spPr>
          <a:xfrm>
            <a:off x="3273906" y="9519842"/>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8" name="TextBox 7">
            <a:extLst>
              <a:ext uri="{FF2B5EF4-FFF2-40B4-BE49-F238E27FC236}">
                <a16:creationId xmlns:a16="http://schemas.microsoft.com/office/drawing/2014/main" id="{9833F4B0-1FF2-3478-0E65-7CADA33BF672}"/>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13</a:t>
            </a:r>
            <a:endParaRPr lang="en-US"/>
          </a:p>
          <a:p>
            <a:endParaRPr lang="en-US" sz="2400" b="1">
              <a:solidFill>
                <a:srgbClr val="1C1C3D"/>
              </a:solidFill>
              <a:ea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609600" y="0"/>
            <a:ext cx="20267216" cy="1352682"/>
            <a:chOff x="0" y="0"/>
            <a:chExt cx="5337868" cy="356262"/>
          </a:xfrm>
        </p:grpSpPr>
        <p:sp>
          <p:nvSpPr>
            <p:cNvPr id="3" name="Freeform 3"/>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4" name="TextBox 2">
            <a:extLst>
              <a:ext uri="{FF2B5EF4-FFF2-40B4-BE49-F238E27FC236}">
                <a16:creationId xmlns:a16="http://schemas.microsoft.com/office/drawing/2014/main" id="{EC754516-F464-4DB7-93AC-E2C3C2F64CD0}"/>
              </a:ext>
            </a:extLst>
          </p:cNvPr>
          <p:cNvSpPr txBox="1"/>
          <p:nvPr/>
        </p:nvSpPr>
        <p:spPr>
          <a:xfrm>
            <a:off x="139300" y="1792638"/>
            <a:ext cx="7243058" cy="843116"/>
          </a:xfrm>
          <a:prstGeom prst="rect">
            <a:avLst/>
          </a:prstGeom>
        </p:spPr>
        <p:txBody>
          <a:bodyPr wrap="square" lIns="0" tIns="0" rIns="0" bIns="0" rtlCol="0" anchor="t">
            <a:spAutoFit/>
          </a:bodyPr>
          <a:lstStyle/>
          <a:p>
            <a:pPr algn="ctr">
              <a:lnSpc>
                <a:spcPts val="7794"/>
              </a:lnSpc>
              <a:spcBef>
                <a:spcPct val="0"/>
              </a:spcBef>
            </a:pPr>
            <a:r>
              <a:rPr lang="en-US" sz="2800" b="1">
                <a:solidFill>
                  <a:srgbClr val="000000"/>
                </a:solidFill>
                <a:latin typeface="Gotham Bold"/>
                <a:cs typeface="Gotham Bold"/>
                <a:sym typeface="Gotham Bold"/>
              </a:rPr>
              <a:t>Technologies</a:t>
            </a:r>
            <a:endParaRPr lang="en-US" sz="2800">
              <a:ea typeface="Calibri"/>
              <a:cs typeface="Calibri"/>
            </a:endParaRPr>
          </a:p>
        </p:txBody>
      </p:sp>
      <p:sp>
        <p:nvSpPr>
          <p:cNvPr id="17" name="Rectangle 16">
            <a:extLst>
              <a:ext uri="{FF2B5EF4-FFF2-40B4-BE49-F238E27FC236}">
                <a16:creationId xmlns:a16="http://schemas.microsoft.com/office/drawing/2014/main" id="{2C2E2579-6FD5-0FC9-8374-1322037902CD}"/>
              </a:ext>
            </a:extLst>
          </p:cNvPr>
          <p:cNvSpPr/>
          <p:nvPr/>
        </p:nvSpPr>
        <p:spPr>
          <a:xfrm>
            <a:off x="8460415" y="2872263"/>
            <a:ext cx="5687786" cy="184566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0576D4-7657-F72D-C494-76DF92A1C412}"/>
              </a:ext>
            </a:extLst>
          </p:cNvPr>
          <p:cNvSpPr/>
          <p:nvPr/>
        </p:nvSpPr>
        <p:spPr>
          <a:xfrm>
            <a:off x="594886" y="2876818"/>
            <a:ext cx="6331728" cy="6321070"/>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
            <a:extLst>
              <a:ext uri="{FF2B5EF4-FFF2-40B4-BE49-F238E27FC236}">
                <a16:creationId xmlns:a16="http://schemas.microsoft.com/office/drawing/2014/main" id="{D31B6BF6-652D-32D7-2B59-6C3F8D1F71E9}"/>
              </a:ext>
            </a:extLst>
          </p:cNvPr>
          <p:cNvSpPr txBox="1"/>
          <p:nvPr/>
        </p:nvSpPr>
        <p:spPr>
          <a:xfrm>
            <a:off x="7892141" y="1518962"/>
            <a:ext cx="6917441" cy="1921295"/>
          </a:xfrm>
          <a:prstGeom prst="rect">
            <a:avLst/>
          </a:prstGeom>
        </p:spPr>
        <p:txBody>
          <a:bodyPr wrap="square" lIns="0" tIns="0" rIns="0" bIns="0" rtlCol="0" anchor="t">
            <a:spAutoFit/>
          </a:bodyPr>
          <a:lstStyle/>
          <a:p>
            <a:pPr algn="ctr">
              <a:lnSpc>
                <a:spcPts val="7794"/>
              </a:lnSpc>
              <a:spcBef>
                <a:spcPct val="0"/>
              </a:spcBef>
            </a:pPr>
            <a:r>
              <a:rPr lang="en-US" sz="3200" b="1">
                <a:solidFill>
                  <a:srgbClr val="000000"/>
                </a:solidFill>
                <a:latin typeface="Gotham Bold"/>
                <a:ea typeface="+mn-lt"/>
                <a:cs typeface="Gotham Bold"/>
              </a:rPr>
              <a:t>Algorithms &amp; Architectures</a:t>
            </a:r>
          </a:p>
          <a:p>
            <a:pPr algn="ctr">
              <a:lnSpc>
                <a:spcPts val="7794"/>
              </a:lnSpc>
              <a:spcBef>
                <a:spcPct val="0"/>
              </a:spcBef>
            </a:pPr>
            <a:endParaRPr lang="en-US" sz="5550" b="1">
              <a:solidFill>
                <a:srgbClr val="000000"/>
              </a:solidFill>
              <a:latin typeface="Gotham Bold"/>
              <a:ea typeface="Calibri"/>
              <a:cs typeface="Gotham Bold"/>
            </a:endParaRPr>
          </a:p>
        </p:txBody>
      </p:sp>
      <p:sp>
        <p:nvSpPr>
          <p:cNvPr id="30" name="Freeform 34">
            <a:extLst>
              <a:ext uri="{FF2B5EF4-FFF2-40B4-BE49-F238E27FC236}">
                <a16:creationId xmlns:a16="http://schemas.microsoft.com/office/drawing/2014/main" id="{26B05140-FAA3-C8E1-7D12-7BD4EA44E187}"/>
              </a:ext>
            </a:extLst>
          </p:cNvPr>
          <p:cNvSpPr/>
          <p:nvPr/>
        </p:nvSpPr>
        <p:spPr>
          <a:xfrm>
            <a:off x="2" y="9379250"/>
            <a:ext cx="18288000" cy="907751"/>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8" name="TextBox 16">
            <a:extLst>
              <a:ext uri="{FF2B5EF4-FFF2-40B4-BE49-F238E27FC236}">
                <a16:creationId xmlns:a16="http://schemas.microsoft.com/office/drawing/2014/main" id="{277AE4DA-7B75-BE0F-F7E6-61F9270317B2}"/>
              </a:ext>
            </a:extLst>
          </p:cNvPr>
          <p:cNvSpPr txBox="1"/>
          <p:nvPr/>
        </p:nvSpPr>
        <p:spPr>
          <a:xfrm>
            <a:off x="2959450" y="9519842"/>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8" name="TextBox 7">
            <a:extLst>
              <a:ext uri="{FF2B5EF4-FFF2-40B4-BE49-F238E27FC236}">
                <a16:creationId xmlns:a16="http://schemas.microsoft.com/office/drawing/2014/main" id="{A4EE2679-6D6D-F6AB-8C9C-709D3C54C3F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14</a:t>
            </a:r>
            <a:endParaRPr lang="en-US"/>
          </a:p>
          <a:p>
            <a:endParaRPr lang="en-US" sz="2400" b="1">
              <a:solidFill>
                <a:srgbClr val="1C1C3D"/>
              </a:solidFill>
              <a:ea typeface="Calibri"/>
              <a:cs typeface="Calibri"/>
            </a:endParaRPr>
          </a:p>
        </p:txBody>
      </p:sp>
      <p:sp>
        <p:nvSpPr>
          <p:cNvPr id="5" name="TextBox 4">
            <a:extLst>
              <a:ext uri="{FF2B5EF4-FFF2-40B4-BE49-F238E27FC236}">
                <a16:creationId xmlns:a16="http://schemas.microsoft.com/office/drawing/2014/main" id="{B4C775BE-FE4E-29D1-8B01-0367FF440D0F}"/>
              </a:ext>
            </a:extLst>
          </p:cNvPr>
          <p:cNvSpPr txBox="1"/>
          <p:nvPr/>
        </p:nvSpPr>
        <p:spPr>
          <a:xfrm>
            <a:off x="8791369" y="3017412"/>
            <a:ext cx="5012899" cy="1143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150000"/>
              </a:lnSpc>
              <a:spcBef>
                <a:spcPct val="0"/>
              </a:spcBef>
              <a:buFont typeface="Arial" panose="020B0604020202020204" pitchFamily="34" charset="0"/>
              <a:buChar char="•"/>
              <a:defRPr/>
            </a:pPr>
            <a:r>
              <a:rPr lang="en-US" sz="2400">
                <a:solidFill>
                  <a:srgbClr val="233C0D"/>
                </a:solidFill>
                <a:latin typeface="Calibri"/>
              </a:rPr>
              <a:t>Convolutional Neural Network</a:t>
            </a:r>
          </a:p>
          <a:p>
            <a:pPr marL="742950" lvl="1" indent="-285750">
              <a:lnSpc>
                <a:spcPct val="150000"/>
              </a:lnSpc>
              <a:spcBef>
                <a:spcPct val="0"/>
              </a:spcBef>
              <a:buFont typeface="Arial" panose="020B0604020202020204" pitchFamily="34" charset="0"/>
              <a:buChar char="•"/>
              <a:defRPr/>
            </a:pPr>
            <a:r>
              <a:rPr lang="en-US" sz="2400" err="1">
                <a:solidFill>
                  <a:srgbClr val="233C0D"/>
                </a:solidFill>
                <a:latin typeface="Calibri"/>
              </a:rPr>
              <a:t>EfficientNet</a:t>
            </a:r>
            <a:r>
              <a:rPr lang="en-US" sz="2400">
                <a:solidFill>
                  <a:srgbClr val="233C0D"/>
                </a:solidFill>
                <a:latin typeface="Calibri"/>
              </a:rPr>
              <a:t> Model </a:t>
            </a:r>
          </a:p>
        </p:txBody>
      </p:sp>
      <p:sp>
        <p:nvSpPr>
          <p:cNvPr id="7" name="TextBox 26">
            <a:extLst>
              <a:ext uri="{FF2B5EF4-FFF2-40B4-BE49-F238E27FC236}">
                <a16:creationId xmlns:a16="http://schemas.microsoft.com/office/drawing/2014/main" id="{D680EA07-EA71-1937-B4FF-F21A8BC67DEB}"/>
              </a:ext>
            </a:extLst>
          </p:cNvPr>
          <p:cNvSpPr txBox="1"/>
          <p:nvPr/>
        </p:nvSpPr>
        <p:spPr>
          <a:xfrm>
            <a:off x="1458743" y="3253460"/>
            <a:ext cx="4870956" cy="557505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Programming Language</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742950" lvl="1" indent="-285750">
              <a:lnSpc>
                <a:spcPct val="150000"/>
              </a:lnSpc>
              <a:spcBef>
                <a:spcPct val="0"/>
              </a:spcBef>
              <a:buFont typeface="Arial" panose="020B0604020202020204" pitchFamily="34" charset="0"/>
              <a:buChar char="•"/>
              <a:defRPr/>
            </a:pPr>
            <a:r>
              <a:rPr lang="en-US" sz="2400">
                <a:solidFill>
                  <a:srgbClr val="233C0D"/>
                </a:solidFill>
                <a:latin typeface="Calibri"/>
                <a:ea typeface="Garet"/>
                <a:cs typeface="Garet"/>
                <a:sym typeface="Garet"/>
              </a:rPr>
              <a:t>Python</a:t>
            </a:r>
            <a:endParaRPr lang="en-US" sz="2400">
              <a:solidFill>
                <a:srgbClr val="233C0D"/>
              </a:solidFill>
              <a:latin typeface="Calibri"/>
              <a:ea typeface="Garet"/>
              <a:cs typeface="Garet"/>
            </a:endParaRPr>
          </a:p>
          <a:p>
            <a:pPr marL="742950" lvl="1" indent="-285750">
              <a:lnSpc>
                <a:spcPct val="150000"/>
              </a:lnSpc>
              <a:spcBef>
                <a:spcPct val="0"/>
              </a:spcBef>
              <a:buFont typeface="Arial" panose="020B0604020202020204" pitchFamily="34" charset="0"/>
              <a:buChar char="•"/>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Flutter</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285750" marR="0" lvl="0" indent="-28575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Libraries &amp; Frameworks</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742950" lvl="1" indent="-285750">
              <a:lnSpc>
                <a:spcPct val="150000"/>
              </a:lnSpc>
              <a:spcBef>
                <a:spcPct val="0"/>
              </a:spcBef>
              <a:buFont typeface="Arial" panose="020B0604020202020204" pitchFamily="34" charset="0"/>
              <a:buChar char="•"/>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Pandas</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742950" lvl="1" indent="-285750">
              <a:lnSpc>
                <a:spcPct val="150000"/>
              </a:lnSpc>
              <a:spcBef>
                <a:spcPct val="0"/>
              </a:spcBef>
              <a:buFont typeface="Arial" panose="020B0604020202020204" pitchFamily="34" charset="0"/>
              <a:buChar char="•"/>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OpenCV</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742950" lvl="1" indent="-285750">
              <a:lnSpc>
                <a:spcPct val="150000"/>
              </a:lnSpc>
              <a:spcBef>
                <a:spcPct val="0"/>
              </a:spcBef>
              <a:buFont typeface="Arial" panose="020B0604020202020204" pitchFamily="34" charset="0"/>
              <a:buChar char="•"/>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NumPy</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742950" lvl="1" indent="-285750">
              <a:lnSpc>
                <a:spcPct val="150000"/>
              </a:lnSpc>
              <a:spcBef>
                <a:spcPct val="0"/>
              </a:spcBef>
              <a:buFont typeface="Arial" panose="020B0604020202020204" pitchFamily="34" charset="0"/>
              <a:buChar char="•"/>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Scikit-Learn</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742950" lvl="1" indent="-285750">
              <a:lnSpc>
                <a:spcPct val="150000"/>
              </a:lnSpc>
              <a:spcBef>
                <a:spcPct val="0"/>
              </a:spcBef>
              <a:buFont typeface="Arial" panose="020B0604020202020204" pitchFamily="34" charset="0"/>
              <a:buChar char="•"/>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TensorFlow/</a:t>
            </a:r>
            <a:r>
              <a:rPr kumimoji="0" lang="en-US" sz="2400" b="0" i="0" u="none" strike="noStrike" kern="1200" cap="none" spc="0" normalizeH="0" baseline="0" noProof="0" err="1">
                <a:ln>
                  <a:noFill/>
                </a:ln>
                <a:solidFill>
                  <a:srgbClr val="233C0D"/>
                </a:solidFill>
                <a:effectLst/>
                <a:uLnTx/>
                <a:uFillTx/>
                <a:latin typeface="Calibri"/>
                <a:ea typeface="Garet"/>
                <a:cs typeface="Garet"/>
                <a:sym typeface="Garet"/>
              </a:rPr>
              <a:t>Keras</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742950" lvl="1" indent="-285750">
              <a:lnSpc>
                <a:spcPct val="150000"/>
              </a:lnSpc>
              <a:spcBef>
                <a:spcPct val="0"/>
              </a:spcBef>
              <a:buFont typeface="Arial" panose="020B0604020202020204" pitchFamily="34" charset="0"/>
              <a:buChar char="•"/>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Matplotlib</a:t>
            </a:r>
            <a:endParaRPr lang="en-US" sz="2400" b="0" i="0" u="none" strike="noStrike" kern="1200" cap="none" spc="0" normalizeH="0" baseline="0" noProof="0">
              <a:ln>
                <a:noFill/>
              </a:ln>
              <a:solidFill>
                <a:srgbClr val="233C0D"/>
              </a:solidFill>
              <a:effectLst/>
              <a:uLnTx/>
              <a:uFillTx/>
              <a:latin typeface="Calibri"/>
              <a:ea typeface="Garet"/>
              <a:cs typeface="Garet"/>
            </a:endParaRPr>
          </a:p>
        </p:txBody>
      </p:sp>
      <p:sp>
        <p:nvSpPr>
          <p:cNvPr id="13" name="TextBox 2">
            <a:extLst>
              <a:ext uri="{FF2B5EF4-FFF2-40B4-BE49-F238E27FC236}">
                <a16:creationId xmlns:a16="http://schemas.microsoft.com/office/drawing/2014/main" id="{0C3305E9-69C0-6801-2FBA-023E3998F02C}"/>
              </a:ext>
            </a:extLst>
          </p:cNvPr>
          <p:cNvSpPr txBox="1"/>
          <p:nvPr/>
        </p:nvSpPr>
        <p:spPr>
          <a:xfrm>
            <a:off x="12963197" y="3595680"/>
            <a:ext cx="4100188" cy="1848968"/>
          </a:xfrm>
          <a:prstGeom prst="rect">
            <a:avLst/>
          </a:prstGeom>
        </p:spPr>
        <p:txBody>
          <a:bodyPr wrap="square" lIns="0" tIns="0" rIns="0" bIns="0" rtlCol="0" anchor="t">
            <a:spAutoFit/>
          </a:bodyPr>
          <a:lstStyle/>
          <a:p>
            <a:pPr algn="ctr">
              <a:lnSpc>
                <a:spcPts val="7794"/>
              </a:lnSpc>
              <a:spcBef>
                <a:spcPct val="0"/>
              </a:spcBef>
            </a:pPr>
            <a:endParaRPr lang="en-US" sz="3200" b="1">
              <a:solidFill>
                <a:srgbClr val="000000"/>
              </a:solidFill>
              <a:latin typeface="Gotham Bold"/>
              <a:ea typeface="+mn-lt"/>
              <a:cs typeface="Gotham Bold"/>
            </a:endParaRPr>
          </a:p>
          <a:p>
            <a:pPr algn="ctr">
              <a:lnSpc>
                <a:spcPts val="7794"/>
              </a:lnSpc>
              <a:spcBef>
                <a:spcPct val="0"/>
              </a:spcBef>
            </a:pPr>
            <a:r>
              <a:rPr lang="en-US" sz="3200" b="1">
                <a:solidFill>
                  <a:srgbClr val="000000"/>
                </a:solidFill>
                <a:latin typeface="Gotham Bold"/>
                <a:ea typeface="Calibri"/>
                <a:cs typeface="Gotham Bold"/>
              </a:rPr>
              <a:t>Techniques</a:t>
            </a:r>
          </a:p>
        </p:txBody>
      </p:sp>
      <p:sp>
        <p:nvSpPr>
          <p:cNvPr id="15" name="Rectangle 14">
            <a:extLst>
              <a:ext uri="{FF2B5EF4-FFF2-40B4-BE49-F238E27FC236}">
                <a16:creationId xmlns:a16="http://schemas.microsoft.com/office/drawing/2014/main" id="{1F0C1D09-3F63-ADD1-F7B8-E347F4C2CCF3}"/>
              </a:ext>
            </a:extLst>
          </p:cNvPr>
          <p:cNvSpPr/>
          <p:nvPr/>
        </p:nvSpPr>
        <p:spPr>
          <a:xfrm>
            <a:off x="11649400" y="5529750"/>
            <a:ext cx="6315630" cy="366480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1">
            <a:extLst>
              <a:ext uri="{FF2B5EF4-FFF2-40B4-BE49-F238E27FC236}">
                <a16:creationId xmlns:a16="http://schemas.microsoft.com/office/drawing/2014/main" id="{E7F5BAE0-0C37-07DF-DB93-9A0FF2E5702A}"/>
              </a:ext>
            </a:extLst>
          </p:cNvPr>
          <p:cNvSpPr txBox="1"/>
          <p:nvPr/>
        </p:nvSpPr>
        <p:spPr>
          <a:xfrm>
            <a:off x="12652935" y="5731561"/>
            <a:ext cx="4318569" cy="378045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Data Collection &amp; Preprocessing</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285750" marR="0" lvl="0" indent="-28575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Data Splitting</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285750" marR="0" lvl="0" indent="-28575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Model Building &amp; Training</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285750" marR="0" lvl="0" indent="-28575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Evaluation</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285750" marR="0" lvl="0" indent="-28575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33C0D"/>
                </a:solidFill>
                <a:effectLst/>
                <a:uLnTx/>
                <a:uFillTx/>
                <a:latin typeface="Calibri"/>
                <a:ea typeface="Garet"/>
                <a:cs typeface="Garet"/>
                <a:sym typeface="Garet"/>
              </a:rPr>
              <a:t>Loss Function &amp; Optimizer</a:t>
            </a:r>
            <a:endParaRPr lang="en-US" sz="2400" b="0" i="0" u="none" strike="noStrike" kern="1200" cap="none" spc="0" normalizeH="0" baseline="0" noProof="0">
              <a:ln>
                <a:noFill/>
              </a:ln>
              <a:solidFill>
                <a:srgbClr val="233C0D"/>
              </a:solidFill>
              <a:effectLst/>
              <a:uLnTx/>
              <a:uFillTx/>
              <a:latin typeface="Calibri"/>
              <a:ea typeface="Garet"/>
              <a:cs typeface="Garet"/>
            </a:endParaRPr>
          </a:p>
          <a:p>
            <a:pPr marL="285750" marR="0" lvl="0" indent="-28575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mbria"/>
              <a:ea typeface="+mn-ea"/>
              <a:cs typeface="+mn-cs"/>
            </a:endParaRPr>
          </a:p>
        </p:txBody>
      </p:sp>
      <p:pic>
        <p:nvPicPr>
          <p:cNvPr id="19" name="Picture 18" descr="A hand holding a green leaf&#10;&#10;AI-generated content may be incorrect.">
            <a:extLst>
              <a:ext uri="{FF2B5EF4-FFF2-40B4-BE49-F238E27FC236}">
                <a16:creationId xmlns:a16="http://schemas.microsoft.com/office/drawing/2014/main" id="{B5D40E14-F6A8-E9EB-E909-9CE91DCE85BF}"/>
              </a:ext>
            </a:extLst>
          </p:cNvPr>
          <p:cNvPicPr>
            <a:picLocks noChangeAspect="1"/>
          </p:cNvPicPr>
          <p:nvPr/>
        </p:nvPicPr>
        <p:blipFill>
          <a:blip r:embed="rId2"/>
          <a:stretch>
            <a:fillRect/>
          </a:stretch>
        </p:blipFill>
        <p:spPr>
          <a:xfrm>
            <a:off x="7901420" y="5437910"/>
            <a:ext cx="2485160" cy="3480956"/>
          </a:xfrm>
          <a:prstGeom prst="rect">
            <a:avLst/>
          </a:prstGeom>
        </p:spPr>
      </p:pic>
    </p:spTree>
    <p:extLst>
      <p:ext uri="{BB962C8B-B14F-4D97-AF65-F5344CB8AC3E}">
        <p14:creationId xmlns:p14="http://schemas.microsoft.com/office/powerpoint/2010/main" val="2458063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FF2385-15AC-2030-3AA2-24172618C884}"/>
              </a:ext>
            </a:extLst>
          </p:cNvPr>
          <p:cNvSpPr txBox="1"/>
          <p:nvPr/>
        </p:nvSpPr>
        <p:spPr>
          <a:xfrm>
            <a:off x="3420417" y="1006763"/>
            <a:ext cx="12281917" cy="944307"/>
          </a:xfrm>
          <a:prstGeom prst="rect">
            <a:avLst/>
          </a:prstGeom>
        </p:spPr>
        <p:txBody>
          <a:bodyPr wrap="square"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Methodology</a:t>
            </a:r>
            <a:endParaRPr lang="en-US"/>
          </a:p>
        </p:txBody>
      </p:sp>
      <p:grpSp>
        <p:nvGrpSpPr>
          <p:cNvPr id="7" name="Group 2">
            <a:extLst>
              <a:ext uri="{FF2B5EF4-FFF2-40B4-BE49-F238E27FC236}">
                <a16:creationId xmlns:a16="http://schemas.microsoft.com/office/drawing/2014/main" id="{4268FA92-C9A4-5FD1-A33C-F6E9762F4E8A}"/>
              </a:ext>
            </a:extLst>
          </p:cNvPr>
          <p:cNvGrpSpPr/>
          <p:nvPr/>
        </p:nvGrpSpPr>
        <p:grpSpPr>
          <a:xfrm>
            <a:off x="-990599" y="-509872"/>
            <a:ext cx="20267216" cy="1533508"/>
            <a:chOff x="0" y="-47625"/>
            <a:chExt cx="5337868" cy="403887"/>
          </a:xfrm>
        </p:grpSpPr>
        <p:sp>
          <p:nvSpPr>
            <p:cNvPr id="5" name="Freeform 3">
              <a:extLst>
                <a:ext uri="{FF2B5EF4-FFF2-40B4-BE49-F238E27FC236}">
                  <a16:creationId xmlns:a16="http://schemas.microsoft.com/office/drawing/2014/main" id="{DCB06390-D050-947B-2B7C-B73041AF8E71}"/>
                </a:ext>
              </a:extLst>
            </p:cNvPr>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6" name="TextBox 4">
              <a:extLst>
                <a:ext uri="{FF2B5EF4-FFF2-40B4-BE49-F238E27FC236}">
                  <a16:creationId xmlns:a16="http://schemas.microsoft.com/office/drawing/2014/main" id="{5EB062E3-7626-2BEE-56B2-0ACD9B7CA0D6}"/>
                </a:ext>
              </a:extLst>
            </p:cNvPr>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grpSp>
        <p:nvGrpSpPr>
          <p:cNvPr id="31" name="Group 30">
            <a:extLst>
              <a:ext uri="{FF2B5EF4-FFF2-40B4-BE49-F238E27FC236}">
                <a16:creationId xmlns:a16="http://schemas.microsoft.com/office/drawing/2014/main" id="{24FAB4E6-CE49-D4C0-D343-EC2CA3FCD6E3}"/>
              </a:ext>
            </a:extLst>
          </p:cNvPr>
          <p:cNvGrpSpPr/>
          <p:nvPr/>
        </p:nvGrpSpPr>
        <p:grpSpPr>
          <a:xfrm>
            <a:off x="678372" y="2250037"/>
            <a:ext cx="16622174" cy="4500302"/>
            <a:chOff x="678372" y="2250037"/>
            <a:chExt cx="16622174" cy="4500302"/>
          </a:xfrm>
        </p:grpSpPr>
        <p:grpSp>
          <p:nvGrpSpPr>
            <p:cNvPr id="22" name="Group 21">
              <a:extLst>
                <a:ext uri="{FF2B5EF4-FFF2-40B4-BE49-F238E27FC236}">
                  <a16:creationId xmlns:a16="http://schemas.microsoft.com/office/drawing/2014/main" id="{566D71D9-778F-1B99-7B11-5BC2E38F7942}"/>
                </a:ext>
              </a:extLst>
            </p:cNvPr>
            <p:cNvGrpSpPr/>
            <p:nvPr/>
          </p:nvGrpSpPr>
          <p:grpSpPr>
            <a:xfrm>
              <a:off x="678372" y="2250037"/>
              <a:ext cx="5045763" cy="717463"/>
              <a:chOff x="678372" y="2250037"/>
              <a:chExt cx="5045763" cy="717463"/>
            </a:xfrm>
          </p:grpSpPr>
          <p:sp>
            <p:nvSpPr>
              <p:cNvPr id="8" name="TextBox 18">
                <a:extLst>
                  <a:ext uri="{FF2B5EF4-FFF2-40B4-BE49-F238E27FC236}">
                    <a16:creationId xmlns:a16="http://schemas.microsoft.com/office/drawing/2014/main" id="{B80940FB-1E8D-DC99-CFA7-1097DFB5642E}"/>
                  </a:ext>
                </a:extLst>
              </p:cNvPr>
              <p:cNvSpPr txBox="1"/>
              <p:nvPr/>
            </p:nvSpPr>
            <p:spPr>
              <a:xfrm>
                <a:off x="1593839" y="2286956"/>
                <a:ext cx="4130296" cy="55399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233C0D"/>
                    </a:solidFill>
                    <a:effectLst/>
                    <a:uLnTx/>
                    <a:uFillTx/>
                    <a:latin typeface="Calibri"/>
                    <a:ea typeface="Garet"/>
                    <a:cs typeface="Garet"/>
                    <a:sym typeface="Garet"/>
                  </a:rPr>
                  <a:t>Data Collection</a:t>
                </a:r>
                <a:endParaRPr lang="en-US" sz="3600" b="1" i="0" u="none" strike="noStrike" kern="1200" cap="none" spc="0" normalizeH="0" baseline="0" noProof="0">
                  <a:ln>
                    <a:noFill/>
                  </a:ln>
                  <a:solidFill>
                    <a:srgbClr val="233C0D"/>
                  </a:solidFill>
                  <a:effectLst/>
                  <a:uLnTx/>
                  <a:uFillTx/>
                  <a:latin typeface="Calibri"/>
                  <a:ea typeface="Garet"/>
                  <a:cs typeface="Garet"/>
                </a:endParaRPr>
              </a:p>
            </p:txBody>
          </p:sp>
          <p:grpSp>
            <p:nvGrpSpPr>
              <p:cNvPr id="15" name="Group 17">
                <a:extLst>
                  <a:ext uri="{FF2B5EF4-FFF2-40B4-BE49-F238E27FC236}">
                    <a16:creationId xmlns:a16="http://schemas.microsoft.com/office/drawing/2014/main" id="{02953CD6-8B10-5F0B-B875-5B2554FED51A}"/>
                  </a:ext>
                </a:extLst>
              </p:cNvPr>
              <p:cNvGrpSpPr/>
              <p:nvPr/>
            </p:nvGrpSpPr>
            <p:grpSpPr>
              <a:xfrm>
                <a:off x="678372" y="2250037"/>
                <a:ext cx="677751" cy="717463"/>
                <a:chOff x="0" y="-47625"/>
                <a:chExt cx="812800" cy="860425"/>
              </a:xfrm>
            </p:grpSpPr>
            <p:sp>
              <p:nvSpPr>
                <p:cNvPr id="13" name="Freeform 18">
                  <a:extLst>
                    <a:ext uri="{FF2B5EF4-FFF2-40B4-BE49-F238E27FC236}">
                      <a16:creationId xmlns:a16="http://schemas.microsoft.com/office/drawing/2014/main" id="{A74A8F27-4CB5-334B-1F94-90414A722F8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4" name="TextBox 19">
                  <a:extLst>
                    <a:ext uri="{FF2B5EF4-FFF2-40B4-BE49-F238E27FC236}">
                      <a16:creationId xmlns:a16="http://schemas.microsoft.com/office/drawing/2014/main" id="{8ED88C53-81CC-C338-2D13-38C18A18817B}"/>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7" name="TextBox 21">
                <a:extLst>
                  <a:ext uri="{FF2B5EF4-FFF2-40B4-BE49-F238E27FC236}">
                    <a16:creationId xmlns:a16="http://schemas.microsoft.com/office/drawing/2014/main" id="{D797B982-A96F-BB9C-8024-21924E66F0F7}"/>
                  </a:ext>
                </a:extLst>
              </p:cNvPr>
              <p:cNvSpPr txBox="1"/>
              <p:nvPr/>
            </p:nvSpPr>
            <p:spPr>
              <a:xfrm>
                <a:off x="769192" y="246574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sp>
          <p:nvSpPr>
            <p:cNvPr id="18" name="TextBox 17">
              <a:extLst>
                <a:ext uri="{FF2B5EF4-FFF2-40B4-BE49-F238E27FC236}">
                  <a16:creationId xmlns:a16="http://schemas.microsoft.com/office/drawing/2014/main" id="{1ACD6D16-0239-455A-158B-0DEDF1A2BBB4}"/>
                </a:ext>
              </a:extLst>
            </p:cNvPr>
            <p:cNvSpPr txBox="1"/>
            <p:nvPr/>
          </p:nvSpPr>
          <p:spPr>
            <a:xfrm>
              <a:off x="1591709" y="2964687"/>
              <a:ext cx="1570883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ea typeface="+mn-lt"/>
                  <a:cs typeface="+mn-lt"/>
                </a:rPr>
                <a:t>The dataset was created using </a:t>
              </a:r>
              <a:r>
                <a:rPr lang="en-US" sz="2400" b="1">
                  <a:ea typeface="+mn-lt"/>
                  <a:cs typeface="+mn-lt"/>
                </a:rPr>
                <a:t>online resources</a:t>
              </a:r>
              <a:r>
                <a:rPr lang="en-US" sz="2400">
                  <a:ea typeface="+mn-lt"/>
                  <a:cs typeface="+mn-lt"/>
                </a:rPr>
                <a:t> and </a:t>
              </a:r>
              <a:r>
                <a:rPr lang="en-US" sz="2400" b="1">
                  <a:ea typeface="+mn-lt"/>
                  <a:cs typeface="+mn-lt"/>
                </a:rPr>
                <a:t>publicly available datasets</a:t>
              </a:r>
              <a:r>
                <a:rPr lang="en-US" sz="2400">
                  <a:ea typeface="+mn-lt"/>
                  <a:cs typeface="+mn-lt"/>
                </a:rPr>
                <a:t>.</a:t>
              </a:r>
              <a:endParaRPr lang="en-US">
                <a:ea typeface="+mn-lt"/>
                <a:cs typeface="+mn-lt"/>
              </a:endParaRPr>
            </a:p>
            <a:p>
              <a:pPr marL="285750" indent="-285750">
                <a:buFont typeface="Arial"/>
                <a:buChar char="•"/>
              </a:pPr>
              <a:r>
                <a:rPr lang="en-US" sz="2400">
                  <a:ea typeface="+mn-lt"/>
                  <a:cs typeface="+mn-lt"/>
                </a:rPr>
                <a:t>Images were categorized into three severity levels of </a:t>
              </a:r>
              <a:r>
                <a:rPr lang="en-US" sz="2400" b="1">
                  <a:ea typeface="+mn-lt"/>
                  <a:cs typeface="+mn-lt"/>
                </a:rPr>
                <a:t>tomato bacterial spots</a:t>
              </a:r>
              <a:r>
                <a:rPr lang="en-US" sz="2400">
                  <a:ea typeface="+mn-lt"/>
                  <a:cs typeface="+mn-lt"/>
                </a:rPr>
                <a:t>: </a:t>
              </a:r>
              <a:endParaRPr lang="en-US"/>
            </a:p>
            <a:p>
              <a:pPr marL="1200150" lvl="2" indent="-285750">
                <a:buFont typeface="Wingdings"/>
                <a:buChar char="§"/>
              </a:pPr>
              <a:r>
                <a:rPr lang="en-US" sz="2400" b="1">
                  <a:ea typeface="+mn-lt"/>
                  <a:cs typeface="+mn-lt"/>
                </a:rPr>
                <a:t>Mild</a:t>
              </a:r>
              <a:endParaRPr lang="en-US">
                <a:ea typeface="Calibri"/>
                <a:cs typeface="Calibri"/>
              </a:endParaRPr>
            </a:p>
            <a:p>
              <a:pPr marL="1200150" lvl="2" indent="-285750">
                <a:buFont typeface="Wingdings"/>
                <a:buChar char="§"/>
              </a:pPr>
              <a:r>
                <a:rPr lang="en-US" sz="2400" b="1">
                  <a:ea typeface="+mn-lt"/>
                  <a:cs typeface="+mn-lt"/>
                </a:rPr>
                <a:t>Moderate</a:t>
              </a:r>
              <a:endParaRPr lang="en-US">
                <a:ea typeface="Calibri"/>
                <a:cs typeface="Calibri"/>
              </a:endParaRPr>
            </a:p>
            <a:p>
              <a:pPr marL="1200150" lvl="2" indent="-285750">
                <a:buFont typeface="Wingdings"/>
                <a:buChar char="§"/>
              </a:pPr>
              <a:r>
                <a:rPr lang="en-US" sz="2400" b="1">
                  <a:ea typeface="+mn-lt"/>
                  <a:cs typeface="+mn-lt"/>
                </a:rPr>
                <a:t>Severe</a:t>
              </a:r>
              <a:endParaRPr lang="en-US">
                <a:ea typeface="Calibri"/>
                <a:cs typeface="Calibri"/>
              </a:endParaRPr>
            </a:p>
            <a:p>
              <a:pPr marL="285750" indent="-285750">
                <a:buFont typeface="Arial"/>
                <a:buChar char="•"/>
              </a:pPr>
              <a:r>
                <a:rPr lang="en-US" sz="2400">
                  <a:ea typeface="+mn-lt"/>
                  <a:cs typeface="+mn-lt"/>
                </a:rPr>
                <a:t>The classification of severity levels was based on </a:t>
              </a:r>
              <a:r>
                <a:rPr lang="en-US" sz="2400" b="1">
                  <a:ea typeface="+mn-lt"/>
                  <a:cs typeface="+mn-lt"/>
                </a:rPr>
                <a:t>pathology expertise</a:t>
              </a:r>
              <a:r>
                <a:rPr lang="en-US" sz="2400">
                  <a:ea typeface="+mn-lt"/>
                  <a:cs typeface="+mn-lt"/>
                </a:rPr>
                <a:t> and a detailed understanding of </a:t>
              </a:r>
              <a:r>
                <a:rPr lang="en-US" sz="2400" b="1">
                  <a:ea typeface="+mn-lt"/>
                  <a:cs typeface="+mn-lt"/>
                </a:rPr>
                <a:t>tomato disease progression</a:t>
              </a:r>
              <a:r>
                <a:rPr lang="en-US" sz="2400">
                  <a:ea typeface="+mn-lt"/>
                  <a:cs typeface="+mn-lt"/>
                </a:rPr>
                <a:t>.</a:t>
              </a:r>
              <a:endParaRPr lang="en-US"/>
            </a:p>
            <a:p>
              <a:pPr marL="285750" indent="-285750">
                <a:buFont typeface="Arial"/>
                <a:buChar char="•"/>
              </a:pPr>
              <a:r>
                <a:rPr lang="en-US" sz="2400">
                  <a:ea typeface="+mn-lt"/>
                  <a:cs typeface="+mn-lt"/>
                </a:rPr>
                <a:t>This process ensured </a:t>
              </a:r>
              <a:r>
                <a:rPr lang="en-US" sz="2400" b="1">
                  <a:ea typeface="+mn-lt"/>
                  <a:cs typeface="+mn-lt"/>
                </a:rPr>
                <a:t>accurate and reliable labeling</a:t>
              </a:r>
              <a:r>
                <a:rPr lang="en-US" sz="2400">
                  <a:ea typeface="+mn-lt"/>
                  <a:cs typeface="+mn-lt"/>
                </a:rPr>
                <a:t> for training the model.</a:t>
              </a:r>
              <a:endParaRPr lang="en-US"/>
            </a:p>
            <a:p>
              <a:endParaRPr lang="en-US" sz="2400">
                <a:ea typeface="+mn-lt"/>
                <a:cs typeface="+mn-lt"/>
              </a:endParaRPr>
            </a:p>
            <a:p>
              <a:endParaRPr lang="en-US" sz="2400">
                <a:ea typeface="Calibri"/>
                <a:cs typeface="Calibri"/>
              </a:endParaRPr>
            </a:p>
          </p:txBody>
        </p:sp>
      </p:grpSp>
      <p:grpSp>
        <p:nvGrpSpPr>
          <p:cNvPr id="23" name="Group 22">
            <a:extLst>
              <a:ext uri="{FF2B5EF4-FFF2-40B4-BE49-F238E27FC236}">
                <a16:creationId xmlns:a16="http://schemas.microsoft.com/office/drawing/2014/main" id="{5E930DA0-ADA4-8C19-EE72-22E6D729644D}"/>
              </a:ext>
            </a:extLst>
          </p:cNvPr>
          <p:cNvGrpSpPr/>
          <p:nvPr/>
        </p:nvGrpSpPr>
        <p:grpSpPr>
          <a:xfrm>
            <a:off x="678372" y="6406400"/>
            <a:ext cx="5045763" cy="717463"/>
            <a:chOff x="678372" y="2250037"/>
            <a:chExt cx="5045763" cy="717463"/>
          </a:xfrm>
        </p:grpSpPr>
        <p:sp>
          <p:nvSpPr>
            <p:cNvPr id="24" name="TextBox 18">
              <a:extLst>
                <a:ext uri="{FF2B5EF4-FFF2-40B4-BE49-F238E27FC236}">
                  <a16:creationId xmlns:a16="http://schemas.microsoft.com/office/drawing/2014/main" id="{EB835070-64AD-61EE-D402-33C6FC2AC562}"/>
                </a:ext>
              </a:extLst>
            </p:cNvPr>
            <p:cNvSpPr txBox="1"/>
            <p:nvPr/>
          </p:nvSpPr>
          <p:spPr>
            <a:xfrm>
              <a:off x="1593839" y="2286956"/>
              <a:ext cx="4130296" cy="55399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a:lnSpc>
                  <a:spcPct val="100000"/>
                </a:lnSpc>
                <a:spcBef>
                  <a:spcPct val="0"/>
                </a:spcBef>
                <a:spcAft>
                  <a:spcPts val="0"/>
                </a:spcAft>
                <a:buNone/>
                <a:tabLst/>
                <a:defRPr/>
              </a:pPr>
              <a:r>
                <a:rPr lang="en-US" sz="3600" b="1">
                  <a:solidFill>
                    <a:srgbClr val="233C0D"/>
                  </a:solidFill>
                  <a:ea typeface="+mn-lt"/>
                  <a:cs typeface="+mn-lt"/>
                  <a:sym typeface="Garet"/>
                </a:rPr>
                <a:t>Preprocessing</a:t>
              </a:r>
              <a:endParaRPr lang="en-US" b="1">
                <a:ea typeface="Calibri"/>
                <a:cs typeface="Calibri"/>
              </a:endParaRPr>
            </a:p>
          </p:txBody>
        </p:sp>
        <p:grpSp>
          <p:nvGrpSpPr>
            <p:cNvPr id="25" name="Group 17">
              <a:extLst>
                <a:ext uri="{FF2B5EF4-FFF2-40B4-BE49-F238E27FC236}">
                  <a16:creationId xmlns:a16="http://schemas.microsoft.com/office/drawing/2014/main" id="{44E02F89-25B4-3654-4499-CCC93C9E8EC6}"/>
                </a:ext>
              </a:extLst>
            </p:cNvPr>
            <p:cNvGrpSpPr/>
            <p:nvPr/>
          </p:nvGrpSpPr>
          <p:grpSpPr>
            <a:xfrm>
              <a:off x="678372" y="2250037"/>
              <a:ext cx="677751" cy="717463"/>
              <a:chOff x="0" y="-47625"/>
              <a:chExt cx="812800" cy="860425"/>
            </a:xfrm>
          </p:grpSpPr>
          <p:sp>
            <p:nvSpPr>
              <p:cNvPr id="27" name="Freeform 18">
                <a:extLst>
                  <a:ext uri="{FF2B5EF4-FFF2-40B4-BE49-F238E27FC236}">
                    <a16:creationId xmlns:a16="http://schemas.microsoft.com/office/drawing/2014/main" id="{BDD8FE82-FBDB-ACC6-7FAA-8F2A42DC55A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8" name="TextBox 19">
                <a:extLst>
                  <a:ext uri="{FF2B5EF4-FFF2-40B4-BE49-F238E27FC236}">
                    <a16:creationId xmlns:a16="http://schemas.microsoft.com/office/drawing/2014/main" id="{72A394AF-3FAC-A906-32E9-8E54A6F733EE}"/>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6" name="TextBox 21">
              <a:extLst>
                <a:ext uri="{FF2B5EF4-FFF2-40B4-BE49-F238E27FC236}">
                  <a16:creationId xmlns:a16="http://schemas.microsoft.com/office/drawing/2014/main" id="{B48BA336-E619-A87E-5F33-B99A114C7EDB}"/>
                </a:ext>
              </a:extLst>
            </p:cNvPr>
            <p:cNvSpPr txBox="1"/>
            <p:nvPr/>
          </p:nvSpPr>
          <p:spPr>
            <a:xfrm>
              <a:off x="769192" y="2465747"/>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02</a:t>
              </a:r>
              <a:endParaRPr lang="en-US" sz="1799" b="1">
                <a:solidFill>
                  <a:srgbClr val="FFFFFF"/>
                </a:solidFill>
                <a:latin typeface="Open Sans Bold"/>
                <a:ea typeface="Open Sans Bold"/>
                <a:cs typeface="Open Sans Bold"/>
                <a:sym typeface="Open Sans Bold"/>
              </a:endParaRPr>
            </a:p>
          </p:txBody>
        </p:sp>
      </p:grpSp>
      <p:sp>
        <p:nvSpPr>
          <p:cNvPr id="30" name="TextBox 29">
            <a:extLst>
              <a:ext uri="{FF2B5EF4-FFF2-40B4-BE49-F238E27FC236}">
                <a16:creationId xmlns:a16="http://schemas.microsoft.com/office/drawing/2014/main" id="{7992AB55-6E0F-B60E-7F58-B16212D9625A}"/>
              </a:ext>
            </a:extLst>
          </p:cNvPr>
          <p:cNvSpPr txBox="1"/>
          <p:nvPr/>
        </p:nvSpPr>
        <p:spPr>
          <a:xfrm>
            <a:off x="1754088" y="7191763"/>
            <a:ext cx="1167443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Data Augmentation</a:t>
            </a:r>
            <a:endParaRPr lang="en-US"/>
          </a:p>
          <a:p>
            <a:pPr marL="342900" indent="-342900">
              <a:buFont typeface="Arial"/>
              <a:buChar char="•"/>
            </a:pPr>
            <a:r>
              <a:rPr lang="en-US" sz="2400">
                <a:ea typeface="+mn-lt"/>
                <a:cs typeface="+mn-lt"/>
              </a:rPr>
              <a:t>Image Preprocessing</a:t>
            </a:r>
          </a:p>
          <a:p>
            <a:endParaRPr lang="en-US">
              <a:ea typeface="Calibri"/>
              <a:cs typeface="Calibri"/>
            </a:endParaRPr>
          </a:p>
        </p:txBody>
      </p:sp>
      <p:pic>
        <p:nvPicPr>
          <p:cNvPr id="32" name="Picture 31" descr="A screenshot of a computer&#10;&#10;AI-generated content may be incorrect.">
            <a:extLst>
              <a:ext uri="{FF2B5EF4-FFF2-40B4-BE49-F238E27FC236}">
                <a16:creationId xmlns:a16="http://schemas.microsoft.com/office/drawing/2014/main" id="{695652A7-3A2A-DD65-B19D-EA9317EE9757}"/>
              </a:ext>
            </a:extLst>
          </p:cNvPr>
          <p:cNvPicPr>
            <a:picLocks noChangeAspect="1"/>
          </p:cNvPicPr>
          <p:nvPr/>
        </p:nvPicPr>
        <p:blipFill>
          <a:blip r:embed="rId2"/>
          <a:stretch>
            <a:fillRect/>
          </a:stretch>
        </p:blipFill>
        <p:spPr>
          <a:xfrm>
            <a:off x="12101512" y="2245735"/>
            <a:ext cx="7212156" cy="2227984"/>
          </a:xfrm>
          <a:prstGeom prst="rect">
            <a:avLst/>
          </a:prstGeom>
        </p:spPr>
      </p:pic>
    </p:spTree>
    <p:extLst>
      <p:ext uri="{BB962C8B-B14F-4D97-AF65-F5344CB8AC3E}">
        <p14:creationId xmlns:p14="http://schemas.microsoft.com/office/powerpoint/2010/main" val="3471628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95400" y="-446666"/>
            <a:ext cx="4992590" cy="9949802"/>
            <a:chOff x="0" y="0"/>
            <a:chExt cx="1314921" cy="2620524"/>
          </a:xfrm>
        </p:grpSpPr>
        <p:sp>
          <p:nvSpPr>
            <p:cNvPr id="3" name="Freeform 3"/>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9448800" y="4306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1" name="Group 11">
            <a:extLst>
              <a:ext uri="{FF2B5EF4-FFF2-40B4-BE49-F238E27FC236}">
                <a16:creationId xmlns:a16="http://schemas.microsoft.com/office/drawing/2014/main" id="{082E2C2C-09D5-4ED1-92B3-6B03EB3464E4}"/>
              </a:ext>
            </a:extLst>
          </p:cNvPr>
          <p:cNvGrpSpPr/>
          <p:nvPr/>
        </p:nvGrpSpPr>
        <p:grpSpPr>
          <a:xfrm>
            <a:off x="723560" y="2065344"/>
            <a:ext cx="8229600" cy="8229600"/>
            <a:chOff x="0" y="0"/>
            <a:chExt cx="10972800" cy="10972800"/>
          </a:xfrm>
        </p:grpSpPr>
        <p:pic>
          <p:nvPicPr>
            <p:cNvPr id="12" name="Picture 12">
              <a:extLst>
                <a:ext uri="{FF2B5EF4-FFF2-40B4-BE49-F238E27FC236}">
                  <a16:creationId xmlns:a16="http://schemas.microsoft.com/office/drawing/2014/main" id="{D16D17FF-CDFE-41B4-84D5-2784DD7FEE28}"/>
                </a:ext>
              </a:extLst>
            </p:cNvPr>
            <p:cNvPicPr>
              <a:picLocks noChangeAspect="1"/>
            </p:cNvPicPr>
            <p:nvPr/>
          </p:nvPicPr>
          <p:blipFill>
            <a:blip r:embed="rId2"/>
            <a:srcRect l="25449" r="7883"/>
            <a:stretch>
              <a:fillRect/>
            </a:stretch>
          </p:blipFill>
          <p:spPr>
            <a:xfrm>
              <a:off x="0" y="0"/>
              <a:ext cx="10972800" cy="1097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5" name="Group 32">
            <a:extLst>
              <a:ext uri="{FF2B5EF4-FFF2-40B4-BE49-F238E27FC236}">
                <a16:creationId xmlns:a16="http://schemas.microsoft.com/office/drawing/2014/main" id="{B0755635-54F2-4BA4-BD30-54CB3AD6AE50}"/>
              </a:ext>
            </a:extLst>
          </p:cNvPr>
          <p:cNvGrpSpPr/>
          <p:nvPr/>
        </p:nvGrpSpPr>
        <p:grpSpPr>
          <a:xfrm>
            <a:off x="18881" y="9373521"/>
            <a:ext cx="18288000" cy="907751"/>
            <a:chOff x="0" y="0"/>
            <a:chExt cx="24416939" cy="806890"/>
          </a:xfrm>
        </p:grpSpPr>
        <p:grpSp>
          <p:nvGrpSpPr>
            <p:cNvPr id="16" name="Group 33">
              <a:extLst>
                <a:ext uri="{FF2B5EF4-FFF2-40B4-BE49-F238E27FC236}">
                  <a16:creationId xmlns:a16="http://schemas.microsoft.com/office/drawing/2014/main" id="{E553C110-BFA8-412E-9B26-013389499D5A}"/>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438561A7-3D15-46FD-BA07-5171E9AA53D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279527A2-7EF1-436C-AC75-D072F8225C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77D49B5-33EE-42D7-8FF9-979D2DFB43D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5" name="Rectangle 5">
            <a:extLst>
              <a:ext uri="{FF2B5EF4-FFF2-40B4-BE49-F238E27FC236}">
                <a16:creationId xmlns:a16="http://schemas.microsoft.com/office/drawing/2014/main" id="{D9C4B8DB-96A3-446F-A670-80D6E30C195D}"/>
              </a:ext>
            </a:extLst>
          </p:cNvPr>
          <p:cNvSpPr>
            <a:spLocks noChangeArrowheads="1"/>
          </p:cNvSpPr>
          <p:nvPr/>
        </p:nvSpPr>
        <p:spPr bwMode="auto">
          <a:xfrm>
            <a:off x="9149434" y="2351698"/>
            <a:ext cx="8928847" cy="6924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a:latin typeface="Poppins"/>
                <a:ea typeface="+mn-lt"/>
                <a:cs typeface="+mn-lt"/>
              </a:rPr>
              <a:t>Agriculture faces challenges in disease detection, disease management, pest management, and resource optimization. Traditional methods are slow and error-prone, while machine learning, particularly deep learning models like</a:t>
            </a:r>
            <a:r>
              <a:rPr lang="en-US" sz="2400" b="1">
                <a:latin typeface="Poppins"/>
                <a:ea typeface="+mn-lt"/>
                <a:cs typeface="+mn-lt"/>
              </a:rPr>
              <a:t> CNNs</a:t>
            </a:r>
            <a:r>
              <a:rPr lang="en-US" sz="2400">
                <a:latin typeface="Poppins"/>
                <a:ea typeface="+mn-lt"/>
                <a:cs typeface="+mn-lt"/>
              </a:rPr>
              <a:t> and </a:t>
            </a:r>
            <a:r>
              <a:rPr lang="en-US" sz="2400" b="1">
                <a:latin typeface="Poppins"/>
                <a:ea typeface="+mn-lt"/>
                <a:cs typeface="+mn-lt"/>
              </a:rPr>
              <a:t>YOLOv8</a:t>
            </a:r>
            <a:r>
              <a:rPr lang="en-US" sz="2400">
                <a:latin typeface="Poppins"/>
                <a:ea typeface="+mn-lt"/>
                <a:cs typeface="+mn-lt"/>
              </a:rPr>
              <a:t>, automate disease identification and severity classification, pest monitoring, and fruit ripeness prediction. These systems classify disease severity, assess pest infestations, and optimize fertilizer and irrigation use based on factors like soil nutrient levels. Machine learning models such as </a:t>
            </a:r>
            <a:r>
              <a:rPr lang="en-US" sz="2400" b="1" err="1">
                <a:latin typeface="Poppins"/>
                <a:ea typeface="+mn-lt"/>
                <a:cs typeface="+mn-lt"/>
              </a:rPr>
              <a:t>CatBoost</a:t>
            </a:r>
            <a:r>
              <a:rPr lang="en-US" sz="2400" b="1">
                <a:latin typeface="Poppins"/>
                <a:ea typeface="+mn-lt"/>
                <a:cs typeface="+mn-lt"/>
              </a:rPr>
              <a:t> </a:t>
            </a:r>
            <a:r>
              <a:rPr lang="en-US" sz="2400">
                <a:latin typeface="Poppins"/>
                <a:ea typeface="+mn-lt"/>
                <a:cs typeface="+mn-lt"/>
              </a:rPr>
              <a:t>and </a:t>
            </a:r>
            <a:r>
              <a:rPr lang="en-US" sz="2400" b="1">
                <a:latin typeface="Poppins"/>
                <a:ea typeface="+mn-lt"/>
                <a:cs typeface="+mn-lt"/>
              </a:rPr>
              <a:t>Random Forest</a:t>
            </a:r>
            <a:r>
              <a:rPr lang="en-US" sz="2400">
                <a:latin typeface="Poppins"/>
                <a:ea typeface="+mn-lt"/>
                <a:cs typeface="+mn-lt"/>
              </a:rPr>
              <a:t> enable data-driven decisions, improving crop yield and sustainability. These technologies enhance efficiency, reduce waste, and promote sustainable farming practices, empowering farmers with actionable insights for better resource management and productivity.</a:t>
            </a:r>
            <a:endParaRPr lang="en-US">
              <a:latin typeface="Poppins"/>
              <a:cs typeface="Poppins"/>
            </a:endParaRPr>
          </a:p>
          <a:p>
            <a:pPr marL="0" marR="0" lvl="0" indent="0" algn="l" defTabSz="914400">
              <a:lnSpc>
                <a:spcPct val="150000"/>
              </a:lnSpc>
              <a:spcBef>
                <a:spcPct val="0"/>
              </a:spcBef>
              <a:spcAft>
                <a:spcPct val="0"/>
              </a:spcAft>
              <a:buClrTx/>
              <a:buSzTx/>
              <a:buFontTx/>
              <a:buNone/>
              <a:tabLst/>
            </a:pPr>
            <a:endParaRPr lang="en-US" altLang="en-US" sz="2400" b="0" i="0" u="none" strike="noStrike" cap="none" normalizeH="0" baseline="0">
              <a:ln>
                <a:noFill/>
              </a:ln>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Poppins" panose="00000500000000000000" pitchFamily="2" charset="0"/>
              <a:cs typeface="Poppins" panose="00000500000000000000" pitchFamily="2" charset="0"/>
            </a:endParaRPr>
          </a:p>
        </p:txBody>
      </p:sp>
      <p:sp>
        <p:nvSpPr>
          <p:cNvPr id="33" name="TextBox 32">
            <a:extLst>
              <a:ext uri="{FF2B5EF4-FFF2-40B4-BE49-F238E27FC236}">
                <a16:creationId xmlns:a16="http://schemas.microsoft.com/office/drawing/2014/main" id="{1B57E098-EED5-0180-5FDB-709AF1929523}"/>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a:t>
            </a:r>
            <a:endParaRPr lang="en-US"/>
          </a:p>
          <a:p>
            <a:endParaRPr lang="en-US" sz="2400" b="1">
              <a:solidFill>
                <a:srgbClr val="1C1C3D"/>
              </a:solidFill>
              <a:ea typeface="Calibri"/>
              <a:cs typeface="Calibri"/>
            </a:endParaRPr>
          </a:p>
        </p:txBody>
      </p:sp>
      <p:sp>
        <p:nvSpPr>
          <p:cNvPr id="26" name="TextBox 20">
            <a:extLst>
              <a:ext uri="{FF2B5EF4-FFF2-40B4-BE49-F238E27FC236}">
                <a16:creationId xmlns:a16="http://schemas.microsoft.com/office/drawing/2014/main" id="{90A2D8FA-1EDB-BF00-D2B8-1CD488BF76CC}"/>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extLst>
      <p:ext uri="{BB962C8B-B14F-4D97-AF65-F5344CB8AC3E}">
        <p14:creationId xmlns:p14="http://schemas.microsoft.com/office/powerpoint/2010/main" val="1067225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7E4B1D4-20E1-D410-3FCB-66820637634D}"/>
              </a:ext>
            </a:extLst>
          </p:cNvPr>
          <p:cNvGrpSpPr/>
          <p:nvPr/>
        </p:nvGrpSpPr>
        <p:grpSpPr>
          <a:xfrm>
            <a:off x="868872" y="535536"/>
            <a:ext cx="16518265" cy="2757552"/>
            <a:chOff x="868872" y="535536"/>
            <a:chExt cx="16518265" cy="2757552"/>
          </a:xfrm>
        </p:grpSpPr>
        <p:grpSp>
          <p:nvGrpSpPr>
            <p:cNvPr id="8" name="Group 7">
              <a:extLst>
                <a:ext uri="{FF2B5EF4-FFF2-40B4-BE49-F238E27FC236}">
                  <a16:creationId xmlns:a16="http://schemas.microsoft.com/office/drawing/2014/main" id="{2FF368D6-C051-B590-9088-C40197F26B4E}"/>
                </a:ext>
              </a:extLst>
            </p:cNvPr>
            <p:cNvGrpSpPr/>
            <p:nvPr/>
          </p:nvGrpSpPr>
          <p:grpSpPr>
            <a:xfrm>
              <a:off x="868872" y="535536"/>
              <a:ext cx="5045763" cy="717463"/>
              <a:chOff x="678372" y="2250037"/>
              <a:chExt cx="5045763" cy="717463"/>
            </a:xfrm>
          </p:grpSpPr>
          <p:sp>
            <p:nvSpPr>
              <p:cNvPr id="3" name="TextBox 18">
                <a:extLst>
                  <a:ext uri="{FF2B5EF4-FFF2-40B4-BE49-F238E27FC236}">
                    <a16:creationId xmlns:a16="http://schemas.microsoft.com/office/drawing/2014/main" id="{08099DB4-C64A-2E08-E8D8-1CFF60E11CA7}"/>
                  </a:ext>
                </a:extLst>
              </p:cNvPr>
              <p:cNvSpPr txBox="1"/>
              <p:nvPr/>
            </p:nvSpPr>
            <p:spPr>
              <a:xfrm>
                <a:off x="1593839" y="2286956"/>
                <a:ext cx="4130296" cy="55399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3600" b="1">
                    <a:solidFill>
                      <a:srgbClr val="233C0D"/>
                    </a:solidFill>
                    <a:ea typeface="+mn-lt"/>
                    <a:cs typeface="+mn-lt"/>
                    <a:sym typeface="Garet"/>
                  </a:rPr>
                  <a:t>Model Development</a:t>
                </a:r>
                <a:endParaRPr lang="en-US" b="1">
                  <a:ea typeface="Calibri"/>
                  <a:cs typeface="Calibri"/>
                </a:endParaRPr>
              </a:p>
            </p:txBody>
          </p:sp>
          <p:grpSp>
            <p:nvGrpSpPr>
              <p:cNvPr id="4" name="Group 17">
                <a:extLst>
                  <a:ext uri="{FF2B5EF4-FFF2-40B4-BE49-F238E27FC236}">
                    <a16:creationId xmlns:a16="http://schemas.microsoft.com/office/drawing/2014/main" id="{F848A72D-3CA4-0EF4-407E-30933D1EE312}"/>
                  </a:ext>
                </a:extLst>
              </p:cNvPr>
              <p:cNvGrpSpPr/>
              <p:nvPr/>
            </p:nvGrpSpPr>
            <p:grpSpPr>
              <a:xfrm>
                <a:off x="678372" y="2250037"/>
                <a:ext cx="677751" cy="717463"/>
                <a:chOff x="0" y="-47625"/>
                <a:chExt cx="812800" cy="860425"/>
              </a:xfrm>
            </p:grpSpPr>
            <p:sp>
              <p:nvSpPr>
                <p:cNvPr id="6" name="Freeform 18">
                  <a:extLst>
                    <a:ext uri="{FF2B5EF4-FFF2-40B4-BE49-F238E27FC236}">
                      <a16:creationId xmlns:a16="http://schemas.microsoft.com/office/drawing/2014/main" id="{59E0C1A7-66D7-6BC3-22AF-A83AA1BF740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7" name="TextBox 19">
                  <a:extLst>
                    <a:ext uri="{FF2B5EF4-FFF2-40B4-BE49-F238E27FC236}">
                      <a16:creationId xmlns:a16="http://schemas.microsoft.com/office/drawing/2014/main" id="{A32845AB-582A-8C3A-3D1A-E515B3C189D1}"/>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5" name="TextBox 21">
                <a:extLst>
                  <a:ext uri="{FF2B5EF4-FFF2-40B4-BE49-F238E27FC236}">
                    <a16:creationId xmlns:a16="http://schemas.microsoft.com/office/drawing/2014/main" id="{F74F8DAB-FB88-D91E-A380-7F4B822066B1}"/>
                  </a:ext>
                </a:extLst>
              </p:cNvPr>
              <p:cNvSpPr txBox="1"/>
              <p:nvPr/>
            </p:nvSpPr>
            <p:spPr>
              <a:xfrm>
                <a:off x="769192" y="2465747"/>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03</a:t>
                </a:r>
                <a:endParaRPr lang="en-US" sz="1799" b="1">
                  <a:solidFill>
                    <a:srgbClr val="FFFFFF"/>
                  </a:solidFill>
                  <a:latin typeface="Open Sans Bold"/>
                  <a:ea typeface="Open Sans Bold"/>
                  <a:cs typeface="Open Sans Bold"/>
                  <a:sym typeface="Open Sans Bold"/>
                </a:endParaRPr>
              </a:p>
            </p:txBody>
          </p:sp>
        </p:grpSp>
        <p:sp>
          <p:nvSpPr>
            <p:cNvPr id="10" name="TextBox 9">
              <a:extLst>
                <a:ext uri="{FF2B5EF4-FFF2-40B4-BE49-F238E27FC236}">
                  <a16:creationId xmlns:a16="http://schemas.microsoft.com/office/drawing/2014/main" id="{8CF0C941-93B6-9898-A539-F6BE57863E8A}"/>
                </a:ext>
              </a:extLst>
            </p:cNvPr>
            <p:cNvSpPr txBox="1"/>
            <p:nvPr/>
          </p:nvSpPr>
          <p:spPr>
            <a:xfrm>
              <a:off x="1678300" y="1354096"/>
              <a:ext cx="1570883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a:ea typeface="+mn-lt"/>
                  <a:cs typeface="+mn-lt"/>
                </a:rPr>
                <a:t>Disease Detection Model</a:t>
              </a:r>
              <a:endParaRPr lang="en-US" b="1"/>
            </a:p>
            <a:p>
              <a:pPr marL="285750" indent="-285750">
                <a:buFont typeface="Arial"/>
                <a:buChar char="•"/>
              </a:pPr>
              <a:endParaRPr lang="en-US" sz="2400">
                <a:ea typeface="+mn-lt"/>
                <a:cs typeface="+mn-lt"/>
              </a:endParaRPr>
            </a:p>
            <a:p>
              <a:pPr marL="285750" indent="-285750">
                <a:buFont typeface="Arial"/>
                <a:buChar char="•"/>
              </a:pPr>
              <a:r>
                <a:rPr lang="en-US" sz="2400" b="1">
                  <a:ea typeface="+mn-lt"/>
                  <a:cs typeface="+mn-lt"/>
                </a:rPr>
                <a:t>Severity Classification</a:t>
              </a:r>
              <a:endParaRPr lang="en-US" sz="2400" b="1">
                <a:ea typeface="Calibri"/>
                <a:cs typeface="Calibri"/>
              </a:endParaRPr>
            </a:p>
            <a:p>
              <a:endParaRPr lang="en-US" sz="2400" b="1">
                <a:ea typeface="Calibri"/>
                <a:cs typeface="Calibri"/>
              </a:endParaRPr>
            </a:p>
            <a:p>
              <a:endParaRPr lang="en-US" sz="2400">
                <a:ea typeface="Calibri"/>
                <a:cs typeface="Calibri"/>
              </a:endParaRPr>
            </a:p>
          </p:txBody>
        </p:sp>
      </p:grpSp>
      <p:grpSp>
        <p:nvGrpSpPr>
          <p:cNvPr id="12" name="Group 11">
            <a:extLst>
              <a:ext uri="{FF2B5EF4-FFF2-40B4-BE49-F238E27FC236}">
                <a16:creationId xmlns:a16="http://schemas.microsoft.com/office/drawing/2014/main" id="{0D8B12C0-4F43-8004-6A18-77E2FE0330AF}"/>
              </a:ext>
            </a:extLst>
          </p:cNvPr>
          <p:cNvGrpSpPr/>
          <p:nvPr/>
        </p:nvGrpSpPr>
        <p:grpSpPr>
          <a:xfrm>
            <a:off x="886190" y="3029353"/>
            <a:ext cx="16518265" cy="3865548"/>
            <a:chOff x="868872" y="535536"/>
            <a:chExt cx="16518265" cy="3865548"/>
          </a:xfrm>
        </p:grpSpPr>
        <p:grpSp>
          <p:nvGrpSpPr>
            <p:cNvPr id="13" name="Group 12">
              <a:extLst>
                <a:ext uri="{FF2B5EF4-FFF2-40B4-BE49-F238E27FC236}">
                  <a16:creationId xmlns:a16="http://schemas.microsoft.com/office/drawing/2014/main" id="{966112FB-6774-EE00-9412-1F9BB411B45A}"/>
                </a:ext>
              </a:extLst>
            </p:cNvPr>
            <p:cNvGrpSpPr/>
            <p:nvPr/>
          </p:nvGrpSpPr>
          <p:grpSpPr>
            <a:xfrm>
              <a:off x="868872" y="535536"/>
              <a:ext cx="5045763" cy="1421914"/>
              <a:chOff x="678372" y="2250037"/>
              <a:chExt cx="5045763" cy="1421914"/>
            </a:xfrm>
          </p:grpSpPr>
          <p:sp>
            <p:nvSpPr>
              <p:cNvPr id="15" name="TextBox 18">
                <a:extLst>
                  <a:ext uri="{FF2B5EF4-FFF2-40B4-BE49-F238E27FC236}">
                    <a16:creationId xmlns:a16="http://schemas.microsoft.com/office/drawing/2014/main" id="{B467612B-349C-CB53-3BF3-88D887D18658}"/>
                  </a:ext>
                </a:extLst>
              </p:cNvPr>
              <p:cNvSpPr txBox="1"/>
              <p:nvPr/>
            </p:nvSpPr>
            <p:spPr>
              <a:xfrm>
                <a:off x="1593839" y="2286956"/>
                <a:ext cx="4130296" cy="138499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3600" b="1">
                    <a:solidFill>
                      <a:srgbClr val="233C0D"/>
                    </a:solidFill>
                    <a:ea typeface="+mn-lt"/>
                    <a:cs typeface="+mn-lt"/>
                    <a:sym typeface="Garet"/>
                  </a:rPr>
                  <a:t>Model Training</a:t>
                </a:r>
                <a:endParaRPr lang="en-US">
                  <a:sym typeface="Garet"/>
                </a:endParaRPr>
              </a:p>
              <a:p>
                <a:pPr marL="285750" indent="-285750">
                  <a:buFont typeface="Arial"/>
                  <a:buChar char="•"/>
                  <a:defRPr/>
                </a:pPr>
                <a:endParaRPr lang="en-US">
                  <a:sym typeface="Garet"/>
                </a:endParaRPr>
              </a:p>
              <a:p>
                <a:pPr>
                  <a:defRPr/>
                </a:pPr>
                <a:endParaRPr lang="en-US" sz="3600" b="1">
                  <a:solidFill>
                    <a:srgbClr val="233C0D"/>
                  </a:solidFill>
                  <a:ea typeface="Calibri"/>
                  <a:cs typeface="Calibri"/>
                </a:endParaRPr>
              </a:p>
            </p:txBody>
          </p:sp>
          <p:grpSp>
            <p:nvGrpSpPr>
              <p:cNvPr id="16" name="Group 17">
                <a:extLst>
                  <a:ext uri="{FF2B5EF4-FFF2-40B4-BE49-F238E27FC236}">
                    <a16:creationId xmlns:a16="http://schemas.microsoft.com/office/drawing/2014/main" id="{DCDC9E29-8B08-2B5C-1C5C-086C77267F62}"/>
                  </a:ext>
                </a:extLst>
              </p:cNvPr>
              <p:cNvGrpSpPr/>
              <p:nvPr/>
            </p:nvGrpSpPr>
            <p:grpSpPr>
              <a:xfrm>
                <a:off x="678372" y="2250037"/>
                <a:ext cx="677751" cy="717463"/>
                <a:chOff x="0" y="-47625"/>
                <a:chExt cx="812800" cy="860425"/>
              </a:xfrm>
            </p:grpSpPr>
            <p:sp>
              <p:nvSpPr>
                <p:cNvPr id="18" name="Freeform 18">
                  <a:extLst>
                    <a:ext uri="{FF2B5EF4-FFF2-40B4-BE49-F238E27FC236}">
                      <a16:creationId xmlns:a16="http://schemas.microsoft.com/office/drawing/2014/main" id="{FEE89CDD-DA76-CC02-B170-BBEC869984F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9" name="TextBox 19">
                  <a:extLst>
                    <a:ext uri="{FF2B5EF4-FFF2-40B4-BE49-F238E27FC236}">
                      <a16:creationId xmlns:a16="http://schemas.microsoft.com/office/drawing/2014/main" id="{DBF4E01F-DE44-D21C-6819-63961D2B8D80}"/>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7" name="TextBox 21">
                <a:extLst>
                  <a:ext uri="{FF2B5EF4-FFF2-40B4-BE49-F238E27FC236}">
                    <a16:creationId xmlns:a16="http://schemas.microsoft.com/office/drawing/2014/main" id="{9F565549-792B-A307-971C-50B7D0D02EEA}"/>
                  </a:ext>
                </a:extLst>
              </p:cNvPr>
              <p:cNvSpPr txBox="1"/>
              <p:nvPr/>
            </p:nvSpPr>
            <p:spPr>
              <a:xfrm>
                <a:off x="769192" y="2465747"/>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04</a:t>
                </a:r>
                <a:endParaRPr lang="en-US" sz="1799" b="1">
                  <a:solidFill>
                    <a:srgbClr val="FFFFFF"/>
                  </a:solidFill>
                  <a:latin typeface="Open Sans Bold"/>
                  <a:ea typeface="Open Sans Bold"/>
                  <a:cs typeface="Open Sans Bold"/>
                  <a:sym typeface="Open Sans Bold"/>
                </a:endParaRPr>
              </a:p>
            </p:txBody>
          </p:sp>
        </p:grpSp>
        <p:sp>
          <p:nvSpPr>
            <p:cNvPr id="14" name="TextBox 13">
              <a:extLst>
                <a:ext uri="{FF2B5EF4-FFF2-40B4-BE49-F238E27FC236}">
                  <a16:creationId xmlns:a16="http://schemas.microsoft.com/office/drawing/2014/main" id="{BE3AAAE3-20B7-8A9D-A7B1-FAB301C4CFC1}"/>
                </a:ext>
              </a:extLst>
            </p:cNvPr>
            <p:cNvSpPr txBox="1"/>
            <p:nvPr/>
          </p:nvSpPr>
          <p:spPr>
            <a:xfrm>
              <a:off x="1678300" y="1354096"/>
              <a:ext cx="1570883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ea typeface="+mn-lt"/>
                  <a:cs typeface="+mn-lt"/>
                </a:rPr>
                <a:t>The dataset is split into training, validation, and test sets to ensure effective training and accurate evaluation.</a:t>
              </a:r>
              <a:endParaRPr lang="en-US" b="1"/>
            </a:p>
            <a:p>
              <a:pPr marL="285750" indent="-285750">
                <a:buFont typeface="Arial"/>
                <a:buChar char="•"/>
              </a:pPr>
              <a:endParaRPr lang="en-US" sz="2400">
                <a:ea typeface="+mn-lt"/>
                <a:cs typeface="+mn-lt"/>
              </a:endParaRPr>
            </a:p>
            <a:p>
              <a:pPr marL="285750" indent="-285750">
                <a:buFont typeface="Arial"/>
                <a:buChar char="•"/>
              </a:pPr>
              <a:r>
                <a:rPr lang="en-US" sz="2400">
                  <a:ea typeface="+mn-lt"/>
                  <a:cs typeface="+mn-lt"/>
                </a:rPr>
                <a:t>The </a:t>
              </a:r>
              <a:r>
                <a:rPr lang="en-US" sz="2400" b="1">
                  <a:ea typeface="+mn-lt"/>
                  <a:cs typeface="+mn-lt"/>
                </a:rPr>
                <a:t>Adam Optimizer</a:t>
              </a:r>
              <a:r>
                <a:rPr lang="en-US" sz="2400">
                  <a:ea typeface="+mn-lt"/>
                  <a:cs typeface="+mn-lt"/>
                </a:rPr>
                <a:t> is used for efficient training, while </a:t>
              </a:r>
              <a:r>
                <a:rPr lang="en-US" sz="2400" b="1">
                  <a:ea typeface="+mn-lt"/>
                  <a:cs typeface="+mn-lt"/>
                </a:rPr>
                <a:t>Cross-Entropy Loss</a:t>
              </a:r>
              <a:r>
                <a:rPr lang="en-US" sz="2400">
                  <a:ea typeface="+mn-lt"/>
                  <a:cs typeface="+mn-lt"/>
                </a:rPr>
                <a:t> calculates the error between predictions and actual labels.</a:t>
              </a:r>
              <a:endParaRPr lang="en-US" sz="2400" b="1">
                <a:ea typeface="+mn-lt"/>
                <a:cs typeface="+mn-lt"/>
              </a:endParaRPr>
            </a:p>
            <a:p>
              <a:pPr marL="285750" indent="-285750">
                <a:buFont typeface="Arial"/>
                <a:buChar char="•"/>
              </a:pPr>
              <a:endParaRPr lang="en-US" sz="2400">
                <a:ea typeface="+mn-lt"/>
                <a:cs typeface="+mn-lt"/>
              </a:endParaRPr>
            </a:p>
            <a:p>
              <a:pPr marL="285750" indent="-285750">
                <a:buFont typeface="Arial"/>
                <a:buChar char="•"/>
              </a:pPr>
              <a:r>
                <a:rPr lang="en-US" sz="2400">
                  <a:ea typeface="+mn-lt"/>
                  <a:cs typeface="+mn-lt"/>
                </a:rPr>
                <a:t>The pre-trained </a:t>
              </a:r>
              <a:r>
                <a:rPr lang="en-US" sz="2400" b="1">
                  <a:ea typeface="+mn-lt"/>
                  <a:cs typeface="+mn-lt"/>
                </a:rPr>
                <a:t>EfficientNet</a:t>
              </a:r>
              <a:r>
                <a:rPr lang="en-US" sz="2400">
                  <a:ea typeface="+mn-lt"/>
                  <a:cs typeface="+mn-lt"/>
                </a:rPr>
                <a:t> model is fine-tuned for the tomato disease classification task</a:t>
              </a:r>
              <a:r>
                <a:rPr lang="en-US" sz="2400">
                  <a:ea typeface="Calibri"/>
                  <a:cs typeface="Calibri"/>
                </a:rPr>
                <a:t> </a:t>
              </a:r>
              <a:endParaRPr lang="en-US" sz="2400" b="1">
                <a:ea typeface="Calibri"/>
                <a:cs typeface="Calibri"/>
              </a:endParaRPr>
            </a:p>
            <a:p>
              <a:endParaRPr lang="en-US" sz="2400" b="1">
                <a:ea typeface="Calibri"/>
                <a:cs typeface="Calibri"/>
              </a:endParaRPr>
            </a:p>
            <a:p>
              <a:endParaRPr lang="en-US" sz="2400">
                <a:ea typeface="Calibri"/>
                <a:cs typeface="Calibri"/>
              </a:endParaRPr>
            </a:p>
          </p:txBody>
        </p:sp>
      </p:grpSp>
      <p:pic>
        <p:nvPicPr>
          <p:cNvPr id="28" name="Picture 27" descr="A computer screen shot of a black background&#10;&#10;AI-generated content may be incorrect.">
            <a:extLst>
              <a:ext uri="{FF2B5EF4-FFF2-40B4-BE49-F238E27FC236}">
                <a16:creationId xmlns:a16="http://schemas.microsoft.com/office/drawing/2014/main" id="{11E250E1-0F4B-F6F4-BEA8-2C7347921C0F}"/>
              </a:ext>
            </a:extLst>
          </p:cNvPr>
          <p:cNvPicPr>
            <a:picLocks noChangeAspect="1"/>
          </p:cNvPicPr>
          <p:nvPr/>
        </p:nvPicPr>
        <p:blipFill>
          <a:blip r:embed="rId2"/>
          <a:stretch>
            <a:fillRect/>
          </a:stretch>
        </p:blipFill>
        <p:spPr>
          <a:xfrm>
            <a:off x="352425" y="6887442"/>
            <a:ext cx="9686060" cy="2763982"/>
          </a:xfrm>
          <a:prstGeom prst="rect">
            <a:avLst/>
          </a:prstGeom>
        </p:spPr>
      </p:pic>
    </p:spTree>
    <p:extLst>
      <p:ext uri="{BB962C8B-B14F-4D97-AF65-F5344CB8AC3E}">
        <p14:creationId xmlns:p14="http://schemas.microsoft.com/office/powerpoint/2010/main" val="3064947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AD05E9-66B0-1854-72DF-0035B14C6D99}"/>
              </a:ext>
            </a:extLst>
          </p:cNvPr>
          <p:cNvGrpSpPr/>
          <p:nvPr/>
        </p:nvGrpSpPr>
        <p:grpSpPr>
          <a:xfrm>
            <a:off x="695201" y="2421998"/>
            <a:ext cx="16518265" cy="3496216"/>
            <a:chOff x="2288962" y="8120899"/>
            <a:chExt cx="16518265" cy="3496216"/>
          </a:xfrm>
        </p:grpSpPr>
        <p:grpSp>
          <p:nvGrpSpPr>
            <p:cNvPr id="3" name="Group 2">
              <a:extLst>
                <a:ext uri="{FF2B5EF4-FFF2-40B4-BE49-F238E27FC236}">
                  <a16:creationId xmlns:a16="http://schemas.microsoft.com/office/drawing/2014/main" id="{98678750-14F9-9FE6-C105-CC012DE08A31}"/>
                </a:ext>
              </a:extLst>
            </p:cNvPr>
            <p:cNvGrpSpPr/>
            <p:nvPr/>
          </p:nvGrpSpPr>
          <p:grpSpPr>
            <a:xfrm>
              <a:off x="2288962" y="8120899"/>
              <a:ext cx="7279808" cy="1387278"/>
              <a:chOff x="2288962" y="8120899"/>
              <a:chExt cx="7279808" cy="1387278"/>
            </a:xfrm>
          </p:grpSpPr>
          <p:sp>
            <p:nvSpPr>
              <p:cNvPr id="5" name="TextBox 18">
                <a:extLst>
                  <a:ext uri="{FF2B5EF4-FFF2-40B4-BE49-F238E27FC236}">
                    <a16:creationId xmlns:a16="http://schemas.microsoft.com/office/drawing/2014/main" id="{1D8D98DF-6092-525B-FBC7-1073DE73714D}"/>
                  </a:ext>
                </a:extLst>
              </p:cNvPr>
              <p:cNvSpPr txBox="1"/>
              <p:nvPr/>
            </p:nvSpPr>
            <p:spPr>
              <a:xfrm>
                <a:off x="3204429" y="8123182"/>
                <a:ext cx="6364341" cy="138499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3600" b="1">
                    <a:solidFill>
                      <a:srgbClr val="233C0D"/>
                    </a:solidFill>
                    <a:ea typeface="+mn-lt"/>
                    <a:cs typeface="+mn-lt"/>
                    <a:sym typeface="Garet"/>
                  </a:rPr>
                  <a:t>Frontend Development</a:t>
                </a:r>
                <a:endParaRPr lang="en-US" b="1">
                  <a:ea typeface="Calibri"/>
                  <a:cs typeface="Calibri"/>
                </a:endParaRPr>
              </a:p>
              <a:p>
                <a:pPr marL="285750" indent="-285750">
                  <a:buFont typeface="Arial"/>
                  <a:buChar char="•"/>
                  <a:defRPr/>
                </a:pPr>
                <a:endParaRPr lang="en-US">
                  <a:sym typeface="Garet"/>
                </a:endParaRPr>
              </a:p>
              <a:p>
                <a:pPr>
                  <a:defRPr/>
                </a:pPr>
                <a:endParaRPr lang="en-US" sz="3600" b="1">
                  <a:solidFill>
                    <a:srgbClr val="233C0D"/>
                  </a:solidFill>
                  <a:ea typeface="Calibri"/>
                  <a:cs typeface="Calibri"/>
                </a:endParaRPr>
              </a:p>
            </p:txBody>
          </p:sp>
          <p:grpSp>
            <p:nvGrpSpPr>
              <p:cNvPr id="6" name="Group 5">
                <a:extLst>
                  <a:ext uri="{FF2B5EF4-FFF2-40B4-BE49-F238E27FC236}">
                    <a16:creationId xmlns:a16="http://schemas.microsoft.com/office/drawing/2014/main" id="{8BD614ED-9644-2CFA-BB42-F11B3401A275}"/>
                  </a:ext>
                </a:extLst>
              </p:cNvPr>
              <p:cNvGrpSpPr/>
              <p:nvPr/>
            </p:nvGrpSpPr>
            <p:grpSpPr>
              <a:xfrm>
                <a:off x="2288962" y="8120899"/>
                <a:ext cx="677751" cy="717463"/>
                <a:chOff x="2288962" y="8120899"/>
                <a:chExt cx="812800" cy="860425"/>
              </a:xfrm>
            </p:grpSpPr>
            <p:sp>
              <p:nvSpPr>
                <p:cNvPr id="8" name="Freeform 18">
                  <a:extLst>
                    <a:ext uri="{FF2B5EF4-FFF2-40B4-BE49-F238E27FC236}">
                      <a16:creationId xmlns:a16="http://schemas.microsoft.com/office/drawing/2014/main" id="{1244FEFE-FE4B-7127-5E9D-3253674BC5F5}"/>
                    </a:ext>
                  </a:extLst>
                </p:cNvPr>
                <p:cNvSpPr/>
                <p:nvPr/>
              </p:nvSpPr>
              <p:spPr>
                <a:xfrm>
                  <a:off x="2288962" y="8168524"/>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TextBox 19">
                  <a:extLst>
                    <a:ext uri="{FF2B5EF4-FFF2-40B4-BE49-F238E27FC236}">
                      <a16:creationId xmlns:a16="http://schemas.microsoft.com/office/drawing/2014/main" id="{2E51C95C-BC3D-DDD9-DD1E-0B2EF0CD3CF7}"/>
                    </a:ext>
                  </a:extLst>
                </p:cNvPr>
                <p:cNvSpPr txBox="1"/>
                <p:nvPr/>
              </p:nvSpPr>
              <p:spPr>
                <a:xfrm>
                  <a:off x="2288962" y="8120899"/>
                  <a:ext cx="812800" cy="86042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239"/>
                    </a:lnSpc>
                  </a:pPr>
                  <a:endParaRPr/>
                </a:p>
              </p:txBody>
            </p:sp>
          </p:grpSp>
          <p:sp>
            <p:nvSpPr>
              <p:cNvPr id="7" name="TextBox 21">
                <a:extLst>
                  <a:ext uri="{FF2B5EF4-FFF2-40B4-BE49-F238E27FC236}">
                    <a16:creationId xmlns:a16="http://schemas.microsoft.com/office/drawing/2014/main" id="{CABD5A96-38FD-F894-2714-3D0B39C77185}"/>
                  </a:ext>
                </a:extLst>
              </p:cNvPr>
              <p:cNvSpPr txBox="1"/>
              <p:nvPr/>
            </p:nvSpPr>
            <p:spPr>
              <a:xfrm>
                <a:off x="2379782" y="8336609"/>
                <a:ext cx="496110" cy="29718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05</a:t>
                </a:r>
                <a:endParaRPr lang="en-US" sz="1799" b="1">
                  <a:solidFill>
                    <a:srgbClr val="FFFFFF"/>
                  </a:solidFill>
                  <a:latin typeface="Open Sans Bold"/>
                  <a:ea typeface="Open Sans Bold"/>
                  <a:cs typeface="Open Sans Bold"/>
                  <a:sym typeface="Open Sans Bold"/>
                </a:endParaRPr>
              </a:p>
            </p:txBody>
          </p:sp>
        </p:grpSp>
        <p:sp>
          <p:nvSpPr>
            <p:cNvPr id="4" name="TextBox 21">
              <a:extLst>
                <a:ext uri="{FF2B5EF4-FFF2-40B4-BE49-F238E27FC236}">
                  <a16:creationId xmlns:a16="http://schemas.microsoft.com/office/drawing/2014/main" id="{A222B5CE-D72A-88AB-708F-3E4DCCB8CD59}"/>
                </a:ext>
              </a:extLst>
            </p:cNvPr>
            <p:cNvSpPr txBox="1"/>
            <p:nvPr/>
          </p:nvSpPr>
          <p:spPr>
            <a:xfrm>
              <a:off x="3098390" y="8939459"/>
              <a:ext cx="15708837"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2400">
                  <a:ea typeface="+mn-lt"/>
                  <a:cs typeface="+mn-lt"/>
                </a:rPr>
                <a:t>A Flutter-based mobile app is developed to allow farmers to upload images of tomato plants. The app provides real-time diagnosis of the disease, displaying the severity level (Mild, Moderate, Severe) and offering tailored recommendations based on the severity.</a:t>
              </a:r>
              <a:endParaRPr lang="en-US" b="1"/>
            </a:p>
            <a:p>
              <a:pPr marL="285750" indent="-285750">
                <a:buFont typeface="Arial"/>
                <a:buChar char="•"/>
              </a:pPr>
              <a:endParaRPr lang="en-US" sz="2400">
                <a:ea typeface="+mn-lt"/>
                <a:cs typeface="+mn-lt"/>
              </a:endParaRPr>
            </a:p>
            <a:p>
              <a:endParaRPr lang="en-US" sz="2400" b="1">
                <a:ea typeface="Calibri"/>
                <a:cs typeface="Calibri"/>
              </a:endParaRPr>
            </a:p>
            <a:p>
              <a:endParaRPr lang="en-US" sz="2400" b="1">
                <a:ea typeface="Calibri"/>
                <a:cs typeface="Calibri"/>
              </a:endParaRPr>
            </a:p>
            <a:p>
              <a:endParaRPr lang="en-US" sz="2400">
                <a:ea typeface="Calibri"/>
                <a:cs typeface="Calibri"/>
              </a:endParaRPr>
            </a:p>
          </p:txBody>
        </p:sp>
      </p:grpSp>
      <p:pic>
        <p:nvPicPr>
          <p:cNvPr id="11" name="Picture 10" descr="A field with a building in the background&#10;&#10;AI-generated content may be incorrect.">
            <a:extLst>
              <a:ext uri="{FF2B5EF4-FFF2-40B4-BE49-F238E27FC236}">
                <a16:creationId xmlns:a16="http://schemas.microsoft.com/office/drawing/2014/main" id="{2517F3AA-E73B-D4B4-8C0D-3DC716C3AF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56589" y="7263018"/>
            <a:ext cx="4035192" cy="3026394"/>
          </a:xfrm>
          <a:prstGeom prst="rect">
            <a:avLst/>
          </a:prstGeom>
        </p:spPr>
      </p:pic>
      <p:pic>
        <p:nvPicPr>
          <p:cNvPr id="13" name="Picture 12" descr="A person walking in a greenhouse&#10;&#10;AI-generated content may be incorrect.">
            <a:extLst>
              <a:ext uri="{FF2B5EF4-FFF2-40B4-BE49-F238E27FC236}">
                <a16:creationId xmlns:a16="http://schemas.microsoft.com/office/drawing/2014/main" id="{5E20BBB8-DF7B-17F3-B624-B5DAD3B87C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0350" y="4021771"/>
            <a:ext cx="4086920" cy="5449226"/>
          </a:xfrm>
          <a:prstGeom prst="rect">
            <a:avLst/>
          </a:prstGeom>
        </p:spPr>
      </p:pic>
    </p:spTree>
    <p:extLst>
      <p:ext uri="{BB962C8B-B14F-4D97-AF65-F5344CB8AC3E}">
        <p14:creationId xmlns:p14="http://schemas.microsoft.com/office/powerpoint/2010/main" val="2200690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3177383" y="1926595"/>
            <a:ext cx="17472485" cy="7089906"/>
            <a:chOff x="0" y="0"/>
            <a:chExt cx="4601807" cy="1867300"/>
          </a:xfrm>
        </p:grpSpPr>
        <p:sp>
          <p:nvSpPr>
            <p:cNvPr id="3" name="Freeform 3"/>
            <p:cNvSpPr/>
            <p:nvPr/>
          </p:nvSpPr>
          <p:spPr>
            <a:xfrm>
              <a:off x="0" y="0"/>
              <a:ext cx="4601807" cy="1867300"/>
            </a:xfrm>
            <a:custGeom>
              <a:avLst/>
              <a:gdLst/>
              <a:ahLst/>
              <a:cxnLst/>
              <a:rect l="l" t="t" r="r" b="b"/>
              <a:pathLst>
                <a:path w="4601807" h="1867300">
                  <a:moveTo>
                    <a:pt x="22598" y="0"/>
                  </a:moveTo>
                  <a:lnTo>
                    <a:pt x="4579209" y="0"/>
                  </a:lnTo>
                  <a:cubicBezTo>
                    <a:pt x="4591689" y="0"/>
                    <a:pt x="4601807" y="10117"/>
                    <a:pt x="4601807" y="22598"/>
                  </a:cubicBezTo>
                  <a:lnTo>
                    <a:pt x="4601807" y="1844703"/>
                  </a:lnTo>
                  <a:cubicBezTo>
                    <a:pt x="4601807" y="1857183"/>
                    <a:pt x="4591689" y="1867300"/>
                    <a:pt x="4579209" y="1867300"/>
                  </a:cubicBezTo>
                  <a:lnTo>
                    <a:pt x="22598" y="1867300"/>
                  </a:lnTo>
                  <a:cubicBezTo>
                    <a:pt x="10117" y="1867300"/>
                    <a:pt x="0" y="1857183"/>
                    <a:pt x="0" y="1844703"/>
                  </a:cubicBezTo>
                  <a:lnTo>
                    <a:pt x="0" y="22598"/>
                  </a:lnTo>
                  <a:cubicBezTo>
                    <a:pt x="0" y="10117"/>
                    <a:pt x="10117" y="0"/>
                    <a:pt x="22598" y="0"/>
                  </a:cubicBezTo>
                  <a:close/>
                </a:path>
              </a:pathLst>
            </a:custGeom>
            <a:solidFill>
              <a:srgbClr val="A9C229"/>
            </a:solidFill>
          </p:spPr>
          <p:txBody>
            <a:bodyPr/>
            <a:lstStyle/>
            <a:p>
              <a:endParaRPr lang="en-US"/>
            </a:p>
          </p:txBody>
        </p:sp>
        <p:sp>
          <p:nvSpPr>
            <p:cNvPr id="4" name="TextBox 4"/>
            <p:cNvSpPr txBox="1"/>
            <p:nvPr/>
          </p:nvSpPr>
          <p:spPr>
            <a:xfrm>
              <a:off x="0" y="-47625"/>
              <a:ext cx="4601807" cy="1914925"/>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83825" y="2645858"/>
            <a:ext cx="5246370" cy="524637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US"/>
            </a:p>
          </p:txBody>
        </p:sp>
      </p:grpSp>
      <p:sp>
        <p:nvSpPr>
          <p:cNvPr id="9" name="TextBox 9"/>
          <p:cNvSpPr txBox="1"/>
          <p:nvPr/>
        </p:nvSpPr>
        <p:spPr>
          <a:xfrm>
            <a:off x="5317191" y="648429"/>
            <a:ext cx="11568868" cy="1098506"/>
          </a:xfrm>
          <a:prstGeom prst="rect">
            <a:avLst/>
          </a:prstGeom>
        </p:spPr>
        <p:txBody>
          <a:bodyPr wrap="square" lIns="0" tIns="0" rIns="0" bIns="0" rtlCol="0" anchor="t">
            <a:spAutoFit/>
          </a:bodyPr>
          <a:lstStyle/>
          <a:p>
            <a:pPr algn="ctr">
              <a:lnSpc>
                <a:spcPts val="9624"/>
              </a:lnSpc>
              <a:spcBef>
                <a:spcPct val="0"/>
              </a:spcBef>
            </a:pPr>
            <a:r>
              <a:rPr lang="en-US" sz="6000" b="1" spc="348">
                <a:solidFill>
                  <a:schemeClr val="tx1">
                    <a:lumMod val="95000"/>
                    <a:lumOff val="5000"/>
                  </a:schemeClr>
                </a:solidFill>
                <a:latin typeface="Open Sans Extra Bold"/>
                <a:ea typeface="Open Sans Extra Bold"/>
                <a:cs typeface="Open Sans Extra Bold"/>
                <a:sym typeface="Open Sans Extra Bold"/>
              </a:rPr>
              <a:t>Functional Requirements</a:t>
            </a:r>
          </a:p>
        </p:txBody>
      </p:sp>
      <p:sp>
        <p:nvSpPr>
          <p:cNvPr id="17" name="TextBox 32">
            <a:extLst>
              <a:ext uri="{FF2B5EF4-FFF2-40B4-BE49-F238E27FC236}">
                <a16:creationId xmlns:a16="http://schemas.microsoft.com/office/drawing/2014/main" id="{FDF244CB-3001-44FC-AA6C-2578AAE92397}"/>
              </a:ext>
            </a:extLst>
          </p:cNvPr>
          <p:cNvSpPr txBox="1"/>
          <p:nvPr/>
        </p:nvSpPr>
        <p:spPr>
          <a:xfrm>
            <a:off x="7467600" y="2783426"/>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rPr>
              <a:t>Image Input Processing</a:t>
            </a:r>
            <a:endParaRPr lang="en-US" sz="3394" b="1" spc="33">
              <a:solidFill>
                <a:schemeClr val="bg1"/>
              </a:solidFill>
              <a:latin typeface="Canva Sans 2 Bold"/>
              <a:ea typeface="Canva Sans 2 Bold"/>
              <a:cs typeface="Canva Sans 2 Bold"/>
              <a:sym typeface="Canva Sans 2 Bold"/>
            </a:endParaRPr>
          </a:p>
        </p:txBody>
      </p:sp>
      <p:pic>
        <p:nvPicPr>
          <p:cNvPr id="24" name="Graphic 23" descr="Bullseye with solid fill">
            <a:extLst>
              <a:ext uri="{FF2B5EF4-FFF2-40B4-BE49-F238E27FC236}">
                <a16:creationId xmlns:a16="http://schemas.microsoft.com/office/drawing/2014/main" id="{6DBA6274-329E-42EB-94CE-E405D02901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6510" y="2783426"/>
            <a:ext cx="691771" cy="691771"/>
          </a:xfrm>
          <a:prstGeom prst="rect">
            <a:avLst/>
          </a:prstGeom>
        </p:spPr>
      </p:pic>
      <p:sp>
        <p:nvSpPr>
          <p:cNvPr id="25" name="TextBox 32">
            <a:extLst>
              <a:ext uri="{FF2B5EF4-FFF2-40B4-BE49-F238E27FC236}">
                <a16:creationId xmlns:a16="http://schemas.microsoft.com/office/drawing/2014/main" id="{46B9308A-F007-48A4-B374-F7A44C34B2D3}"/>
              </a:ext>
            </a:extLst>
          </p:cNvPr>
          <p:cNvSpPr txBox="1"/>
          <p:nvPr/>
        </p:nvSpPr>
        <p:spPr>
          <a:xfrm>
            <a:off x="7467600" y="3746964"/>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rPr>
              <a:t>Disease Detection</a:t>
            </a:r>
            <a:endParaRPr lang="en-US" sz="3394" b="1" spc="33">
              <a:solidFill>
                <a:schemeClr val="bg1"/>
              </a:solidFill>
              <a:latin typeface="Canva Sans 2 Bold"/>
              <a:ea typeface="Canva Sans 2 Bold"/>
              <a:cs typeface="Canva Sans 2 Bold"/>
              <a:sym typeface="Canva Sans 2 Bold"/>
            </a:endParaRPr>
          </a:p>
        </p:txBody>
      </p:sp>
      <p:sp>
        <p:nvSpPr>
          <p:cNvPr id="26" name="TextBox 32">
            <a:extLst>
              <a:ext uri="{FF2B5EF4-FFF2-40B4-BE49-F238E27FC236}">
                <a16:creationId xmlns:a16="http://schemas.microsoft.com/office/drawing/2014/main" id="{FAF28EBD-0856-48D3-B611-73DC22C3A9DD}"/>
              </a:ext>
            </a:extLst>
          </p:cNvPr>
          <p:cNvSpPr txBox="1"/>
          <p:nvPr/>
        </p:nvSpPr>
        <p:spPr>
          <a:xfrm>
            <a:off x="7450541" y="4636464"/>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rPr>
              <a:t>Severity Classification</a:t>
            </a:r>
            <a:endParaRPr lang="en-US" sz="3394" b="1" spc="33">
              <a:solidFill>
                <a:schemeClr val="bg1"/>
              </a:solidFill>
              <a:latin typeface="Canva Sans 2 Bold"/>
              <a:ea typeface="Canva Sans 2 Bold"/>
              <a:cs typeface="Canva Sans 2 Bold"/>
              <a:sym typeface="Canva Sans 2 Bold"/>
            </a:endParaRPr>
          </a:p>
        </p:txBody>
      </p:sp>
      <p:sp>
        <p:nvSpPr>
          <p:cNvPr id="27" name="TextBox 32">
            <a:extLst>
              <a:ext uri="{FF2B5EF4-FFF2-40B4-BE49-F238E27FC236}">
                <a16:creationId xmlns:a16="http://schemas.microsoft.com/office/drawing/2014/main" id="{9FFCEAE0-6781-4C2F-AFDB-19E09AD7CA1E}"/>
              </a:ext>
            </a:extLst>
          </p:cNvPr>
          <p:cNvSpPr txBox="1"/>
          <p:nvPr/>
        </p:nvSpPr>
        <p:spPr>
          <a:xfrm>
            <a:off x="7467600" y="5541318"/>
            <a:ext cx="8105561" cy="1195520"/>
          </a:xfrm>
          <a:prstGeom prst="rect">
            <a:avLst/>
          </a:prstGeom>
        </p:spPr>
        <p:txBody>
          <a:bodyPr lIns="0" tIns="0" rIns="0" bIns="0" rtlCol="0" anchor="t">
            <a:spAutoFit/>
          </a:bodyPr>
          <a:lstStyle/>
          <a:p>
            <a:pPr>
              <a:lnSpc>
                <a:spcPts val="4752"/>
              </a:lnSpc>
            </a:pPr>
            <a:r>
              <a:rPr lang="en-US" sz="3600">
                <a:solidFill>
                  <a:schemeClr val="bg1"/>
                </a:solidFill>
              </a:rPr>
              <a:t>Disease Management Recommendations based on severity </a:t>
            </a:r>
            <a:endParaRPr lang="en-US" sz="3394" b="1" spc="33">
              <a:solidFill>
                <a:schemeClr val="bg1"/>
              </a:solidFill>
              <a:latin typeface="Canva Sans 2 Bold"/>
              <a:ea typeface="Canva Sans 2 Bold"/>
              <a:cs typeface="Canva Sans 2 Bold"/>
              <a:sym typeface="Canva Sans 2 Bold"/>
            </a:endParaRPr>
          </a:p>
        </p:txBody>
      </p:sp>
      <p:pic>
        <p:nvPicPr>
          <p:cNvPr id="29" name="Graphic 28" descr="Bullseye with solid fill">
            <a:extLst>
              <a:ext uri="{FF2B5EF4-FFF2-40B4-BE49-F238E27FC236}">
                <a16:creationId xmlns:a16="http://schemas.microsoft.com/office/drawing/2014/main" id="{544F78A2-C577-48B6-A4F9-615E0CBB5E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6510" y="3691344"/>
            <a:ext cx="691771" cy="691771"/>
          </a:xfrm>
          <a:prstGeom prst="rect">
            <a:avLst/>
          </a:prstGeom>
        </p:spPr>
      </p:pic>
      <p:pic>
        <p:nvPicPr>
          <p:cNvPr id="30" name="Graphic 29" descr="Bullseye with solid fill">
            <a:extLst>
              <a:ext uri="{FF2B5EF4-FFF2-40B4-BE49-F238E27FC236}">
                <a16:creationId xmlns:a16="http://schemas.microsoft.com/office/drawing/2014/main" id="{9C47ACF1-8B4B-47BD-9D9E-B0495E39E2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6510" y="4599262"/>
            <a:ext cx="691771" cy="691771"/>
          </a:xfrm>
          <a:prstGeom prst="rect">
            <a:avLst/>
          </a:prstGeom>
        </p:spPr>
      </p:pic>
      <p:pic>
        <p:nvPicPr>
          <p:cNvPr id="31" name="Graphic 30" descr="Bullseye with solid fill">
            <a:extLst>
              <a:ext uri="{FF2B5EF4-FFF2-40B4-BE49-F238E27FC236}">
                <a16:creationId xmlns:a16="http://schemas.microsoft.com/office/drawing/2014/main" id="{622A32FF-32AA-4B65-8121-4448A3784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6510" y="5507180"/>
            <a:ext cx="691771" cy="691771"/>
          </a:xfrm>
          <a:prstGeom prst="rect">
            <a:avLst/>
          </a:prstGeom>
        </p:spPr>
      </p:pic>
      <p:grpSp>
        <p:nvGrpSpPr>
          <p:cNvPr id="33" name="Group 32">
            <a:extLst>
              <a:ext uri="{FF2B5EF4-FFF2-40B4-BE49-F238E27FC236}">
                <a16:creationId xmlns:a16="http://schemas.microsoft.com/office/drawing/2014/main" id="{16AF8A97-A8A9-4288-8EA6-0F26DA38E73F}"/>
              </a:ext>
            </a:extLst>
          </p:cNvPr>
          <p:cNvGrpSpPr/>
          <p:nvPr/>
        </p:nvGrpSpPr>
        <p:grpSpPr>
          <a:xfrm>
            <a:off x="2" y="9379250"/>
            <a:ext cx="18288000" cy="907751"/>
            <a:chOff x="0" y="0"/>
            <a:chExt cx="24416939" cy="806890"/>
          </a:xfrm>
        </p:grpSpPr>
        <p:grpSp>
          <p:nvGrpSpPr>
            <p:cNvPr id="34" name="Group 33">
              <a:extLst>
                <a:ext uri="{FF2B5EF4-FFF2-40B4-BE49-F238E27FC236}">
                  <a16:creationId xmlns:a16="http://schemas.microsoft.com/office/drawing/2014/main" id="{2D93CA9E-06BE-4D86-8BD9-CA7669E870CF}"/>
                </a:ext>
              </a:extLst>
            </p:cNvPr>
            <p:cNvGrpSpPr/>
            <p:nvPr/>
          </p:nvGrpSpPr>
          <p:grpSpPr>
            <a:xfrm>
              <a:off x="0" y="0"/>
              <a:ext cx="24416939" cy="806890"/>
              <a:chOff x="0" y="0"/>
              <a:chExt cx="4823099" cy="159386"/>
            </a:xfrm>
          </p:grpSpPr>
          <p:sp>
            <p:nvSpPr>
              <p:cNvPr id="36" name="Freeform 34">
                <a:extLst>
                  <a:ext uri="{FF2B5EF4-FFF2-40B4-BE49-F238E27FC236}">
                    <a16:creationId xmlns:a16="http://schemas.microsoft.com/office/drawing/2014/main" id="{44F08F86-19BA-4FAC-8848-767BA228A2E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7" name="TextBox 35">
                <a:extLst>
                  <a:ext uri="{FF2B5EF4-FFF2-40B4-BE49-F238E27FC236}">
                    <a16:creationId xmlns:a16="http://schemas.microsoft.com/office/drawing/2014/main" id="{C54FD725-1142-405D-82EC-00883F9D0819}"/>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35" name="Freeform 36">
              <a:extLst>
                <a:ext uri="{FF2B5EF4-FFF2-40B4-BE49-F238E27FC236}">
                  <a16:creationId xmlns:a16="http://schemas.microsoft.com/office/drawing/2014/main" id="{B6EE0F96-7A92-4EAD-950A-C8B6851E439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5"/>
              <a:stretch>
                <a:fillRect/>
              </a:stretch>
            </a:blipFill>
          </p:spPr>
          <p:txBody>
            <a:bodyPr/>
            <a:lstStyle/>
            <a:p>
              <a:endParaRPr lang="en-US" sz="2700"/>
            </a:p>
          </p:txBody>
        </p:sp>
      </p:grpSp>
      <p:sp>
        <p:nvSpPr>
          <p:cNvPr id="18" name="TextBox 16">
            <a:extLst>
              <a:ext uri="{FF2B5EF4-FFF2-40B4-BE49-F238E27FC236}">
                <a16:creationId xmlns:a16="http://schemas.microsoft.com/office/drawing/2014/main" id="{50947B57-A64C-E7A5-B830-F2B46EB93E7F}"/>
              </a:ext>
            </a:extLst>
          </p:cNvPr>
          <p:cNvSpPr txBox="1"/>
          <p:nvPr/>
        </p:nvSpPr>
        <p:spPr>
          <a:xfrm>
            <a:off x="3175110" y="9519842"/>
            <a:ext cx="12147881" cy="618311"/>
          </a:xfrm>
          <a:prstGeom prst="rect">
            <a:avLst/>
          </a:prstGeom>
        </p:spPr>
        <p:txBody>
          <a:bodyPr wrap="square"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9" name="TextBox 18">
            <a:extLst>
              <a:ext uri="{FF2B5EF4-FFF2-40B4-BE49-F238E27FC236}">
                <a16:creationId xmlns:a16="http://schemas.microsoft.com/office/drawing/2014/main" id="{D0D605C6-55E7-0ACC-D861-8B278B52A959}"/>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15</a:t>
            </a:r>
            <a:endParaRPr lang="en-US"/>
          </a:p>
          <a:p>
            <a:endParaRPr lang="en-US" sz="2400" b="1">
              <a:solidFill>
                <a:srgbClr val="1C1C3D"/>
              </a:solidFill>
              <a:ea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5752273" y="2117001"/>
            <a:ext cx="12537628" cy="7270732"/>
            <a:chOff x="0" y="-47625"/>
            <a:chExt cx="4601807" cy="1914925"/>
          </a:xfrm>
        </p:grpSpPr>
        <p:sp>
          <p:nvSpPr>
            <p:cNvPr id="3" name="Freeform 3"/>
            <p:cNvSpPr/>
            <p:nvPr/>
          </p:nvSpPr>
          <p:spPr>
            <a:xfrm>
              <a:off x="0" y="0"/>
              <a:ext cx="4601807" cy="1867300"/>
            </a:xfrm>
            <a:custGeom>
              <a:avLst/>
              <a:gdLst/>
              <a:ahLst/>
              <a:cxnLst/>
              <a:rect l="l" t="t" r="r" b="b"/>
              <a:pathLst>
                <a:path w="4601807" h="1867300">
                  <a:moveTo>
                    <a:pt x="22598" y="0"/>
                  </a:moveTo>
                  <a:lnTo>
                    <a:pt x="4579209" y="0"/>
                  </a:lnTo>
                  <a:cubicBezTo>
                    <a:pt x="4591689" y="0"/>
                    <a:pt x="4601807" y="10117"/>
                    <a:pt x="4601807" y="22598"/>
                  </a:cubicBezTo>
                  <a:lnTo>
                    <a:pt x="4601807" y="1844703"/>
                  </a:lnTo>
                  <a:cubicBezTo>
                    <a:pt x="4601807" y="1857183"/>
                    <a:pt x="4591689" y="1867300"/>
                    <a:pt x="4579209" y="1867300"/>
                  </a:cubicBezTo>
                  <a:lnTo>
                    <a:pt x="22598" y="1867300"/>
                  </a:lnTo>
                  <a:cubicBezTo>
                    <a:pt x="10117" y="1867300"/>
                    <a:pt x="0" y="1857183"/>
                    <a:pt x="0" y="1844703"/>
                  </a:cubicBezTo>
                  <a:lnTo>
                    <a:pt x="0" y="22598"/>
                  </a:lnTo>
                  <a:cubicBezTo>
                    <a:pt x="0" y="10117"/>
                    <a:pt x="10117" y="0"/>
                    <a:pt x="22598" y="0"/>
                  </a:cubicBezTo>
                  <a:close/>
                </a:path>
              </a:pathLst>
            </a:custGeom>
            <a:solidFill>
              <a:srgbClr val="A9C229"/>
            </a:solidFill>
          </p:spPr>
          <p:txBody>
            <a:bodyPr/>
            <a:lstStyle/>
            <a:p>
              <a:endParaRPr lang="en-US"/>
            </a:p>
          </p:txBody>
        </p:sp>
        <p:sp>
          <p:nvSpPr>
            <p:cNvPr id="4" name="TextBox 4"/>
            <p:cNvSpPr txBox="1"/>
            <p:nvPr/>
          </p:nvSpPr>
          <p:spPr>
            <a:xfrm>
              <a:off x="0" y="-47625"/>
              <a:ext cx="4601807" cy="1914925"/>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5317191" y="648429"/>
            <a:ext cx="11568868" cy="1098506"/>
          </a:xfrm>
          <a:prstGeom prst="rect">
            <a:avLst/>
          </a:prstGeom>
        </p:spPr>
        <p:txBody>
          <a:bodyPr wrap="square" lIns="0" tIns="0" rIns="0" bIns="0" rtlCol="0" anchor="t">
            <a:spAutoFit/>
          </a:bodyPr>
          <a:lstStyle/>
          <a:p>
            <a:pPr algn="ctr">
              <a:lnSpc>
                <a:spcPts val="9624"/>
              </a:lnSpc>
              <a:spcBef>
                <a:spcPct val="0"/>
              </a:spcBef>
            </a:pPr>
            <a:r>
              <a:rPr lang="en-US" sz="6000" b="1" spc="348">
                <a:solidFill>
                  <a:schemeClr val="tx1">
                    <a:lumMod val="95000"/>
                    <a:lumOff val="5000"/>
                  </a:schemeClr>
                </a:solidFill>
                <a:latin typeface="Open Sans Extra Bold"/>
                <a:ea typeface="Open Sans Extra Bold"/>
                <a:cs typeface="Open Sans Extra Bold"/>
                <a:sym typeface="Open Sans Extra Bold"/>
              </a:rPr>
              <a:t>Non-Functional Requirements</a:t>
            </a:r>
          </a:p>
        </p:txBody>
      </p:sp>
      <p:sp>
        <p:nvSpPr>
          <p:cNvPr id="17" name="TextBox 32">
            <a:extLst>
              <a:ext uri="{FF2B5EF4-FFF2-40B4-BE49-F238E27FC236}">
                <a16:creationId xmlns:a16="http://schemas.microsoft.com/office/drawing/2014/main" id="{FDF244CB-3001-44FC-AA6C-2578AAE92397}"/>
              </a:ext>
            </a:extLst>
          </p:cNvPr>
          <p:cNvSpPr txBox="1"/>
          <p:nvPr/>
        </p:nvSpPr>
        <p:spPr>
          <a:xfrm>
            <a:off x="8070501" y="2909030"/>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Performance</a:t>
            </a:r>
            <a:endParaRPr lang="en-US">
              <a:solidFill>
                <a:schemeClr val="bg1"/>
              </a:solidFill>
            </a:endParaRPr>
          </a:p>
        </p:txBody>
      </p:sp>
      <p:pic>
        <p:nvPicPr>
          <p:cNvPr id="24" name="Graphic 23" descr="Bullseye with solid fill">
            <a:extLst>
              <a:ext uri="{FF2B5EF4-FFF2-40B4-BE49-F238E27FC236}">
                <a16:creationId xmlns:a16="http://schemas.microsoft.com/office/drawing/2014/main" id="{6DBA6274-329E-42EB-94CE-E405D02901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9411" y="2909030"/>
            <a:ext cx="691771" cy="691771"/>
          </a:xfrm>
          <a:prstGeom prst="rect">
            <a:avLst/>
          </a:prstGeom>
        </p:spPr>
      </p:pic>
      <p:sp>
        <p:nvSpPr>
          <p:cNvPr id="25" name="TextBox 32">
            <a:extLst>
              <a:ext uri="{FF2B5EF4-FFF2-40B4-BE49-F238E27FC236}">
                <a16:creationId xmlns:a16="http://schemas.microsoft.com/office/drawing/2014/main" id="{46B9308A-F007-48A4-B374-F7A44C34B2D3}"/>
              </a:ext>
            </a:extLst>
          </p:cNvPr>
          <p:cNvSpPr txBox="1"/>
          <p:nvPr/>
        </p:nvSpPr>
        <p:spPr>
          <a:xfrm>
            <a:off x="8070501" y="3872568"/>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Scalability</a:t>
            </a:r>
            <a:endParaRPr lang="en-US"/>
          </a:p>
        </p:txBody>
      </p:sp>
      <p:sp>
        <p:nvSpPr>
          <p:cNvPr id="26" name="TextBox 32">
            <a:extLst>
              <a:ext uri="{FF2B5EF4-FFF2-40B4-BE49-F238E27FC236}">
                <a16:creationId xmlns:a16="http://schemas.microsoft.com/office/drawing/2014/main" id="{FAF28EBD-0856-48D3-B611-73DC22C3A9DD}"/>
              </a:ext>
            </a:extLst>
          </p:cNvPr>
          <p:cNvSpPr txBox="1"/>
          <p:nvPr/>
        </p:nvSpPr>
        <p:spPr>
          <a:xfrm>
            <a:off x="8040882" y="4762068"/>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Reliability &amp; Availability</a:t>
            </a:r>
            <a:endParaRPr lang="en-US"/>
          </a:p>
        </p:txBody>
      </p:sp>
      <p:sp>
        <p:nvSpPr>
          <p:cNvPr id="27" name="TextBox 32">
            <a:extLst>
              <a:ext uri="{FF2B5EF4-FFF2-40B4-BE49-F238E27FC236}">
                <a16:creationId xmlns:a16="http://schemas.microsoft.com/office/drawing/2014/main" id="{9FFCEAE0-6781-4C2F-AFDB-19E09AD7CA1E}"/>
              </a:ext>
            </a:extLst>
          </p:cNvPr>
          <p:cNvSpPr txBox="1"/>
          <p:nvPr/>
        </p:nvSpPr>
        <p:spPr>
          <a:xfrm>
            <a:off x="8070501" y="5666922"/>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Usability</a:t>
            </a:r>
            <a:endParaRPr lang="en-US"/>
          </a:p>
        </p:txBody>
      </p:sp>
      <p:pic>
        <p:nvPicPr>
          <p:cNvPr id="29" name="Graphic 28" descr="Bullseye with solid fill">
            <a:extLst>
              <a:ext uri="{FF2B5EF4-FFF2-40B4-BE49-F238E27FC236}">
                <a16:creationId xmlns:a16="http://schemas.microsoft.com/office/drawing/2014/main" id="{544F78A2-C577-48B6-A4F9-615E0CBB5E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9411" y="3816948"/>
            <a:ext cx="691771" cy="691771"/>
          </a:xfrm>
          <a:prstGeom prst="rect">
            <a:avLst/>
          </a:prstGeom>
        </p:spPr>
      </p:pic>
      <p:pic>
        <p:nvPicPr>
          <p:cNvPr id="30" name="Graphic 29" descr="Bullseye with solid fill">
            <a:extLst>
              <a:ext uri="{FF2B5EF4-FFF2-40B4-BE49-F238E27FC236}">
                <a16:creationId xmlns:a16="http://schemas.microsoft.com/office/drawing/2014/main" id="{9C47ACF1-8B4B-47BD-9D9E-B0495E39E2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9411" y="4724866"/>
            <a:ext cx="691771" cy="691771"/>
          </a:xfrm>
          <a:prstGeom prst="rect">
            <a:avLst/>
          </a:prstGeom>
        </p:spPr>
      </p:pic>
      <p:pic>
        <p:nvPicPr>
          <p:cNvPr id="31" name="Graphic 30" descr="Bullseye with solid fill">
            <a:extLst>
              <a:ext uri="{FF2B5EF4-FFF2-40B4-BE49-F238E27FC236}">
                <a16:creationId xmlns:a16="http://schemas.microsoft.com/office/drawing/2014/main" id="{622A32FF-32AA-4B65-8121-4448A37844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9411" y="5632784"/>
            <a:ext cx="691771" cy="691771"/>
          </a:xfrm>
          <a:prstGeom prst="rect">
            <a:avLst/>
          </a:prstGeom>
        </p:spPr>
      </p:pic>
      <p:grpSp>
        <p:nvGrpSpPr>
          <p:cNvPr id="33" name="Group 32">
            <a:extLst>
              <a:ext uri="{FF2B5EF4-FFF2-40B4-BE49-F238E27FC236}">
                <a16:creationId xmlns:a16="http://schemas.microsoft.com/office/drawing/2014/main" id="{16AF8A97-A8A9-4288-8EA6-0F26DA38E73F}"/>
              </a:ext>
            </a:extLst>
          </p:cNvPr>
          <p:cNvGrpSpPr/>
          <p:nvPr/>
        </p:nvGrpSpPr>
        <p:grpSpPr>
          <a:xfrm>
            <a:off x="2" y="9162259"/>
            <a:ext cx="18288000" cy="1124742"/>
            <a:chOff x="0" y="-192881"/>
            <a:chExt cx="24416939" cy="999771"/>
          </a:xfrm>
        </p:grpSpPr>
        <p:grpSp>
          <p:nvGrpSpPr>
            <p:cNvPr id="34" name="Group 33">
              <a:extLst>
                <a:ext uri="{FF2B5EF4-FFF2-40B4-BE49-F238E27FC236}">
                  <a16:creationId xmlns:a16="http://schemas.microsoft.com/office/drawing/2014/main" id="{2D93CA9E-06BE-4D86-8BD9-CA7669E870CF}"/>
                </a:ext>
              </a:extLst>
            </p:cNvPr>
            <p:cNvGrpSpPr/>
            <p:nvPr/>
          </p:nvGrpSpPr>
          <p:grpSpPr>
            <a:xfrm>
              <a:off x="0" y="-192881"/>
              <a:ext cx="24416939" cy="999771"/>
              <a:chOff x="0" y="-38100"/>
              <a:chExt cx="4823099" cy="197486"/>
            </a:xfrm>
          </p:grpSpPr>
          <p:sp>
            <p:nvSpPr>
              <p:cNvPr id="37" name="TextBox 35">
                <a:extLst>
                  <a:ext uri="{FF2B5EF4-FFF2-40B4-BE49-F238E27FC236}">
                    <a16:creationId xmlns:a16="http://schemas.microsoft.com/office/drawing/2014/main" id="{C54FD725-1142-405D-82EC-00883F9D0819}"/>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sp>
            <p:nvSpPr>
              <p:cNvPr id="36" name="Freeform 34">
                <a:extLst>
                  <a:ext uri="{FF2B5EF4-FFF2-40B4-BE49-F238E27FC236}">
                    <a16:creationId xmlns:a16="http://schemas.microsoft.com/office/drawing/2014/main" id="{44F08F86-19BA-4FAC-8848-767BA228A2E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grpSp>
        <p:sp>
          <p:nvSpPr>
            <p:cNvPr id="35" name="Freeform 36">
              <a:extLst>
                <a:ext uri="{FF2B5EF4-FFF2-40B4-BE49-F238E27FC236}">
                  <a16:creationId xmlns:a16="http://schemas.microsoft.com/office/drawing/2014/main" id="{B6EE0F96-7A92-4EAD-950A-C8B6851E439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6" name="TextBox 16">
            <a:extLst>
              <a:ext uri="{FF2B5EF4-FFF2-40B4-BE49-F238E27FC236}">
                <a16:creationId xmlns:a16="http://schemas.microsoft.com/office/drawing/2014/main" id="{DCDDC995-648F-3D10-710B-04868D53CD6C}"/>
              </a:ext>
            </a:extLst>
          </p:cNvPr>
          <p:cNvSpPr txBox="1"/>
          <p:nvPr/>
        </p:nvSpPr>
        <p:spPr>
          <a:xfrm>
            <a:off x="3196676" y="9412012"/>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1" name="TextBox 10">
            <a:extLst>
              <a:ext uri="{FF2B5EF4-FFF2-40B4-BE49-F238E27FC236}">
                <a16:creationId xmlns:a16="http://schemas.microsoft.com/office/drawing/2014/main" id="{E0A19AA6-8B7A-06DF-406E-6E22D058B7E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16</a:t>
            </a:r>
            <a:endParaRPr lang="en-US"/>
          </a:p>
          <a:p>
            <a:endParaRPr lang="en-US" sz="2400" b="1">
              <a:solidFill>
                <a:srgbClr val="1C1C3D"/>
              </a:solidFill>
              <a:ea typeface="Calibri"/>
              <a:cs typeface="Calibri"/>
            </a:endParaRPr>
          </a:p>
        </p:txBody>
      </p:sp>
      <p:pic>
        <p:nvPicPr>
          <p:cNvPr id="7" name="Picture 6" descr="A rows of tomatoes growing in a greenhouse&#10;&#10;Description automatically generated">
            <a:extLst>
              <a:ext uri="{FF2B5EF4-FFF2-40B4-BE49-F238E27FC236}">
                <a16:creationId xmlns:a16="http://schemas.microsoft.com/office/drawing/2014/main" id="{1BB7DB5C-0106-7C95-AD0E-1272702A26E0}"/>
              </a:ext>
            </a:extLst>
          </p:cNvPr>
          <p:cNvPicPr>
            <a:picLocks noChangeAspect="1"/>
          </p:cNvPicPr>
          <p:nvPr/>
        </p:nvPicPr>
        <p:blipFill>
          <a:blip r:embed="rId5"/>
          <a:stretch>
            <a:fillRect/>
          </a:stretch>
        </p:blipFill>
        <p:spPr>
          <a:xfrm>
            <a:off x="-3162" y="3340170"/>
            <a:ext cx="6564923" cy="4284052"/>
          </a:xfrm>
          <a:prstGeom prst="rect">
            <a:avLst/>
          </a:prstGeom>
        </p:spPr>
      </p:pic>
    </p:spTree>
    <p:extLst>
      <p:ext uri="{BB962C8B-B14F-4D97-AF65-F5344CB8AC3E}">
        <p14:creationId xmlns:p14="http://schemas.microsoft.com/office/powerpoint/2010/main" val="1981352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6130C372-88D2-5EA8-6260-C8735A0AEE1A}"/>
              </a:ext>
            </a:extLst>
          </p:cNvPr>
          <p:cNvGrpSpPr/>
          <p:nvPr/>
        </p:nvGrpSpPr>
        <p:grpSpPr>
          <a:xfrm>
            <a:off x="-1115588" y="-399739"/>
            <a:ext cx="7931763" cy="11666251"/>
            <a:chOff x="0" y="-47625"/>
            <a:chExt cx="2089024" cy="3072593"/>
          </a:xfrm>
        </p:grpSpPr>
        <p:sp>
          <p:nvSpPr>
            <p:cNvPr id="6" name="Freeform 3">
              <a:extLst>
                <a:ext uri="{FF2B5EF4-FFF2-40B4-BE49-F238E27FC236}">
                  <a16:creationId xmlns:a16="http://schemas.microsoft.com/office/drawing/2014/main" id="{CE3D90AF-DCCD-A22E-758F-90BF34B3FE70}"/>
                </a:ext>
              </a:extLst>
            </p:cNvPr>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7" name="TextBox 4">
              <a:extLst>
                <a:ext uri="{FF2B5EF4-FFF2-40B4-BE49-F238E27FC236}">
                  <a16:creationId xmlns:a16="http://schemas.microsoft.com/office/drawing/2014/main" id="{655FE04F-B336-9F6C-66D7-B87079A35A90}"/>
                </a:ext>
              </a:extLst>
            </p:cNvPr>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sp>
        <p:nvSpPr>
          <p:cNvPr id="10" name="Rectangle 9">
            <a:extLst>
              <a:ext uri="{FF2B5EF4-FFF2-40B4-BE49-F238E27FC236}">
                <a16:creationId xmlns:a16="http://schemas.microsoft.com/office/drawing/2014/main" id="{E9C9581D-49A0-3334-D0BE-66D70C94F9FF}"/>
              </a:ext>
            </a:extLst>
          </p:cNvPr>
          <p:cNvSpPr/>
          <p:nvPr/>
        </p:nvSpPr>
        <p:spPr>
          <a:xfrm>
            <a:off x="6815215" y="1392552"/>
            <a:ext cx="10988592" cy="8575637"/>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5DA09F-B138-9417-BB94-CBD821F7A2EF}"/>
              </a:ext>
            </a:extLst>
          </p:cNvPr>
          <p:cNvSpPr txBox="1"/>
          <p:nvPr/>
        </p:nvSpPr>
        <p:spPr>
          <a:xfrm>
            <a:off x="7107242" y="3355458"/>
            <a:ext cx="1040883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[1] T. Dharmasena, R. de Silva, N. </a:t>
            </a:r>
            <a:r>
              <a:rPr lang="en-US" sz="2000" err="1">
                <a:ea typeface="+mn-lt"/>
                <a:cs typeface="+mn-lt"/>
              </a:rPr>
              <a:t>Abhayasingha</a:t>
            </a:r>
            <a:r>
              <a:rPr lang="en-US" sz="2000">
                <a:ea typeface="+mn-lt"/>
                <a:cs typeface="+mn-lt"/>
              </a:rPr>
              <a:t>, and P. </a:t>
            </a:r>
            <a:r>
              <a:rPr lang="en-US" sz="2000" err="1">
                <a:ea typeface="+mn-lt"/>
                <a:cs typeface="+mn-lt"/>
              </a:rPr>
              <a:t>Abeygunawardhana</a:t>
            </a:r>
            <a:r>
              <a:rPr lang="en-US" sz="2000">
                <a:ea typeface="+mn-lt"/>
                <a:cs typeface="+mn-lt"/>
              </a:rPr>
              <a:t>, "Autonomous cloud robotic system for smart agriculture," in *Proc. 2019 Moratuwa Engineering Research Conference (</a:t>
            </a:r>
            <a:r>
              <a:rPr lang="en-US" sz="2000" err="1">
                <a:ea typeface="+mn-lt"/>
                <a:cs typeface="+mn-lt"/>
              </a:rPr>
              <a:t>MERCon</a:t>
            </a:r>
            <a:r>
              <a:rPr lang="en-US" sz="2000">
                <a:ea typeface="+mn-lt"/>
                <a:cs typeface="+mn-lt"/>
              </a:rPr>
              <a:t>)*, Moratuwa, Sri Lanka, 2019, pp. 388-393.</a:t>
            </a:r>
          </a:p>
          <a:p>
            <a:endParaRPr lang="en-US" sz="2000">
              <a:ea typeface="Calibri"/>
              <a:cs typeface="Calibri"/>
            </a:endParaRPr>
          </a:p>
          <a:p>
            <a:endParaRPr lang="en-US" sz="2000">
              <a:ea typeface="Calibri"/>
              <a:cs typeface="Calibri"/>
            </a:endParaRPr>
          </a:p>
          <a:p>
            <a:r>
              <a:rPr lang="en-US" sz="2000">
                <a:ea typeface="+mn-lt"/>
                <a:cs typeface="+mn-lt"/>
              </a:rPr>
              <a:t>[2] S. K. Kumara, R. Weerakkody, and S. </a:t>
            </a:r>
            <a:r>
              <a:rPr lang="en-US" sz="2000" err="1">
                <a:ea typeface="+mn-lt"/>
                <a:cs typeface="+mn-lt"/>
              </a:rPr>
              <a:t>Epasinghe</a:t>
            </a:r>
            <a:r>
              <a:rPr lang="en-US" sz="2000">
                <a:ea typeface="+mn-lt"/>
                <a:cs typeface="+mn-lt"/>
              </a:rPr>
              <a:t>, "Viability of Controlled Environmental Agriculture for Vegetable Farmers in Sri Lanka," Hector </a:t>
            </a:r>
            <a:r>
              <a:rPr lang="en-US" sz="2000" err="1">
                <a:ea typeface="+mn-lt"/>
                <a:cs typeface="+mn-lt"/>
              </a:rPr>
              <a:t>Kobbekaduwa</a:t>
            </a:r>
            <a:r>
              <a:rPr lang="en-US" sz="2000">
                <a:ea typeface="+mn-lt"/>
                <a:cs typeface="+mn-lt"/>
              </a:rPr>
              <a:t> Agrarian Research and Training Institute, Colombo, Sri Lanka, Tech. Rep., 2015.</a:t>
            </a:r>
          </a:p>
          <a:p>
            <a:endParaRPr lang="en-US" sz="2000">
              <a:ea typeface="Calibri"/>
              <a:cs typeface="Calibri"/>
            </a:endParaRPr>
          </a:p>
          <a:p>
            <a:endParaRPr lang="en-US" sz="2000">
              <a:ea typeface="Calibri"/>
              <a:cs typeface="Calibri"/>
            </a:endParaRPr>
          </a:p>
          <a:p>
            <a:r>
              <a:rPr lang="en-US" sz="2000">
                <a:ea typeface="+mn-lt"/>
                <a:cs typeface="+mn-lt"/>
              </a:rPr>
              <a:t>[3] T.S. Fernando, R. </a:t>
            </a:r>
            <a:r>
              <a:rPr lang="en-US" sz="2000" err="1">
                <a:ea typeface="+mn-lt"/>
                <a:cs typeface="+mn-lt"/>
              </a:rPr>
              <a:t>Nethmi</a:t>
            </a:r>
            <a:r>
              <a:rPr lang="en-US" sz="2000">
                <a:ea typeface="+mn-lt"/>
                <a:cs typeface="+mn-lt"/>
              </a:rPr>
              <a:t>, A. Silva, A. Perera, R. De Silva, and P. K. W. </a:t>
            </a:r>
            <a:r>
              <a:rPr lang="en-US" sz="2000" err="1">
                <a:ea typeface="+mn-lt"/>
                <a:cs typeface="+mn-lt"/>
              </a:rPr>
              <a:t>Abeygunawardhana</a:t>
            </a:r>
            <a:r>
              <a:rPr lang="en-US" sz="2000">
                <a:ea typeface="+mn-lt"/>
                <a:cs typeface="+mn-lt"/>
              </a:rPr>
              <a:t>, “Intelligent Disease Detection System for Greenhouse with a Robotic Monitoring System,” 1 in Proc. IEEE Conf. on Advancements in Computing (ICAC), 2020, pp. 1-7. </a:t>
            </a:r>
            <a:endParaRPr lang="en-US"/>
          </a:p>
          <a:p>
            <a:endParaRPr lang="en-US" sz="2000">
              <a:ea typeface="Calibri"/>
              <a:cs typeface="Calibri"/>
            </a:endParaRPr>
          </a:p>
          <a:p>
            <a:endParaRPr lang="en-US" sz="2000">
              <a:ea typeface="+mn-lt"/>
              <a:cs typeface="+mn-lt"/>
            </a:endParaRPr>
          </a:p>
          <a:p>
            <a:r>
              <a:rPr lang="en-US" sz="2000">
                <a:ea typeface="+mn-lt"/>
                <a:cs typeface="+mn-lt"/>
              </a:rPr>
              <a:t>[4] Zhang, M., et al. (2020). "A deep learning model for predicting risks of crop pests and diseases from sequential environmental data." Journal of Plant Pathology.</a:t>
            </a:r>
            <a:endParaRPr lang="en-US"/>
          </a:p>
          <a:p>
            <a:endParaRPr lang="en-US" sz="2000">
              <a:ea typeface="Calibri"/>
              <a:cs typeface="Calibri"/>
            </a:endParaRPr>
          </a:p>
        </p:txBody>
      </p:sp>
      <p:sp>
        <p:nvSpPr>
          <p:cNvPr id="16" name="TextBox 2">
            <a:extLst>
              <a:ext uri="{FF2B5EF4-FFF2-40B4-BE49-F238E27FC236}">
                <a16:creationId xmlns:a16="http://schemas.microsoft.com/office/drawing/2014/main" id="{B35F95F4-C1C6-381C-967C-030B14CB3D31}"/>
              </a:ext>
            </a:extLst>
          </p:cNvPr>
          <p:cNvSpPr txBox="1"/>
          <p:nvPr/>
        </p:nvSpPr>
        <p:spPr>
          <a:xfrm>
            <a:off x="6173249" y="1901876"/>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ea typeface="Gotham Bold"/>
                <a:cs typeface="Gotham Bold"/>
                <a:sym typeface="Gotham Bold"/>
              </a:rPr>
              <a:t>Reference</a:t>
            </a:r>
            <a:endParaRPr lang="en-US" sz="5567" b="1">
              <a:solidFill>
                <a:srgbClr val="000000"/>
              </a:solidFill>
              <a:latin typeface="Gotham Bold"/>
              <a:ea typeface="Gotham Bold"/>
              <a:cs typeface="Gotham Bold"/>
              <a:sym typeface="Gotham Bold"/>
            </a:endParaRPr>
          </a:p>
        </p:txBody>
      </p:sp>
      <p:sp>
        <p:nvSpPr>
          <p:cNvPr id="9" name="TextBox 8">
            <a:extLst>
              <a:ext uri="{FF2B5EF4-FFF2-40B4-BE49-F238E27FC236}">
                <a16:creationId xmlns:a16="http://schemas.microsoft.com/office/drawing/2014/main" id="{1D84065D-C90E-8528-54C4-1D98EE070E7A}"/>
              </a:ext>
            </a:extLst>
          </p:cNvPr>
          <p:cNvSpPr txBox="1"/>
          <p:nvPr/>
        </p:nvSpPr>
        <p:spPr>
          <a:xfrm>
            <a:off x="15591355" y="9259731"/>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19</a:t>
            </a:r>
            <a:endParaRPr lang="en-US"/>
          </a:p>
          <a:p>
            <a:endParaRPr lang="en-US" sz="2400" b="1">
              <a:solidFill>
                <a:srgbClr val="1C1C3D"/>
              </a:solidFill>
              <a:ea typeface="Calibri"/>
              <a:cs typeface="Calibri"/>
            </a:endParaRPr>
          </a:p>
        </p:txBody>
      </p:sp>
      <p:pic>
        <p:nvPicPr>
          <p:cNvPr id="3" name="Picture 2" descr="A watering can on a tomato plant&#10;&#10;Description automatically generated">
            <a:extLst>
              <a:ext uri="{FF2B5EF4-FFF2-40B4-BE49-F238E27FC236}">
                <a16:creationId xmlns:a16="http://schemas.microsoft.com/office/drawing/2014/main" id="{D7C42BC4-3D1D-E62B-F921-C8EFEBF9A685}"/>
              </a:ext>
            </a:extLst>
          </p:cNvPr>
          <p:cNvPicPr>
            <a:picLocks noChangeAspect="1"/>
          </p:cNvPicPr>
          <p:nvPr/>
        </p:nvPicPr>
        <p:blipFill>
          <a:blip r:embed="rId2"/>
          <a:stretch>
            <a:fillRect/>
          </a:stretch>
        </p:blipFill>
        <p:spPr>
          <a:xfrm>
            <a:off x="-759701" y="3058267"/>
            <a:ext cx="7223888" cy="4730994"/>
          </a:xfrm>
          <a:prstGeom prst="roundRect">
            <a:avLst/>
          </a:prstGeom>
        </p:spPr>
      </p:pic>
    </p:spTree>
    <p:extLst>
      <p:ext uri="{BB962C8B-B14F-4D97-AF65-F5344CB8AC3E}">
        <p14:creationId xmlns:p14="http://schemas.microsoft.com/office/powerpoint/2010/main" val="348007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06982CA0-82D8-E982-B78B-D4CE51B14100}"/>
              </a:ext>
            </a:extLst>
          </p:cNvPr>
          <p:cNvGrpSpPr/>
          <p:nvPr/>
        </p:nvGrpSpPr>
        <p:grpSpPr>
          <a:xfrm>
            <a:off x="14627050" y="-3058359"/>
            <a:ext cx="5603297" cy="5603297"/>
            <a:chOff x="14627050" y="-3058359"/>
            <a:chExt cx="812800" cy="812800"/>
          </a:xfrm>
          <a:noFill/>
        </p:grpSpPr>
        <p:sp>
          <p:nvSpPr>
            <p:cNvPr id="136" name="Freeform 6">
              <a:extLst>
                <a:ext uri="{FF2B5EF4-FFF2-40B4-BE49-F238E27FC236}">
                  <a16:creationId xmlns:a16="http://schemas.microsoft.com/office/drawing/2014/main" id="{95F75E9F-A48F-5408-30AA-4BD1D094F6CD}"/>
                </a:ext>
              </a:extLst>
            </p:cNvPr>
            <p:cNvSpPr/>
            <p:nvPr/>
          </p:nvSpPr>
          <p:spPr>
            <a:xfrm>
              <a:off x="14627050" y="-305835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37" name="TextBox 7">
              <a:extLst>
                <a:ext uri="{FF2B5EF4-FFF2-40B4-BE49-F238E27FC236}">
                  <a16:creationId xmlns:a16="http://schemas.microsoft.com/office/drawing/2014/main" id="{951ECE56-08CF-A721-6FC3-BE74313ECFAA}"/>
                </a:ext>
              </a:extLst>
            </p:cNvPr>
            <p:cNvSpPr txBox="1"/>
            <p:nvPr/>
          </p:nvSpPr>
          <p:spPr>
            <a:xfrm>
              <a:off x="14703250" y="-3020259"/>
              <a:ext cx="660400" cy="698500"/>
            </a:xfrm>
            <a:prstGeom prst="rect">
              <a:avLst/>
            </a:prstGeom>
            <a:grpFill/>
            <a:ln>
              <a:solidFill>
                <a:schemeClr val="accent3"/>
              </a:solidFill>
            </a:ln>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p>
          </p:txBody>
        </p:sp>
      </p:grpSp>
      <p:grpSp>
        <p:nvGrpSpPr>
          <p:cNvPr id="71" name="Group 70">
            <a:extLst>
              <a:ext uri="{FF2B5EF4-FFF2-40B4-BE49-F238E27FC236}">
                <a16:creationId xmlns:a16="http://schemas.microsoft.com/office/drawing/2014/main" id="{86815B61-DFB1-A393-13EC-D29C844036C1}"/>
              </a:ext>
            </a:extLst>
          </p:cNvPr>
          <p:cNvGrpSpPr/>
          <p:nvPr/>
        </p:nvGrpSpPr>
        <p:grpSpPr>
          <a:xfrm>
            <a:off x="-12285630" y="-768289"/>
            <a:ext cx="18100412" cy="11055290"/>
            <a:chOff x="-12285630" y="-768289"/>
            <a:chExt cx="1838772" cy="1174372"/>
          </a:xfrm>
        </p:grpSpPr>
        <p:sp>
          <p:nvSpPr>
            <p:cNvPr id="134" name="Freeform 6">
              <a:extLst>
                <a:ext uri="{FF2B5EF4-FFF2-40B4-BE49-F238E27FC236}">
                  <a16:creationId xmlns:a16="http://schemas.microsoft.com/office/drawing/2014/main" id="{90576165-07C5-B618-48B3-D929BEABDADA}"/>
                </a:ext>
              </a:extLst>
            </p:cNvPr>
            <p:cNvSpPr/>
            <p:nvPr/>
          </p:nvSpPr>
          <p:spPr>
            <a:xfrm>
              <a:off x="-11037566" y="-546262"/>
              <a:ext cx="590708" cy="952345"/>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chemeClr val="accent3"/>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35" name="TextBox 7">
              <a:extLst>
                <a:ext uri="{FF2B5EF4-FFF2-40B4-BE49-F238E27FC236}">
                  <a16:creationId xmlns:a16="http://schemas.microsoft.com/office/drawing/2014/main" id="{6DF413F8-8BAF-41D0-BB7A-66C5A2DC2764}"/>
                </a:ext>
              </a:extLst>
            </p:cNvPr>
            <p:cNvSpPr txBox="1"/>
            <p:nvPr/>
          </p:nvSpPr>
          <p:spPr>
            <a:xfrm>
              <a:off x="-12285630" y="-768289"/>
              <a:ext cx="660400" cy="904218"/>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solidFill>
                  <a:srgbClr val="40B59F"/>
                </a:solidFill>
              </a:endParaRPr>
            </a:p>
          </p:txBody>
        </p:sp>
      </p:grpSp>
      <p:grpSp>
        <p:nvGrpSpPr>
          <p:cNvPr id="72" name="Group 71">
            <a:extLst>
              <a:ext uri="{FF2B5EF4-FFF2-40B4-BE49-F238E27FC236}">
                <a16:creationId xmlns:a16="http://schemas.microsoft.com/office/drawing/2014/main" id="{44E32902-D715-C494-8125-149C7636669A}"/>
              </a:ext>
            </a:extLst>
          </p:cNvPr>
          <p:cNvGrpSpPr/>
          <p:nvPr/>
        </p:nvGrpSpPr>
        <p:grpSpPr>
          <a:xfrm>
            <a:off x="2" y="9162259"/>
            <a:ext cx="18288000" cy="1124742"/>
            <a:chOff x="2" y="9162259"/>
            <a:chExt cx="24416939" cy="999771"/>
          </a:xfrm>
        </p:grpSpPr>
        <p:grpSp>
          <p:nvGrpSpPr>
            <p:cNvPr id="130" name="Group 129">
              <a:extLst>
                <a:ext uri="{FF2B5EF4-FFF2-40B4-BE49-F238E27FC236}">
                  <a16:creationId xmlns:a16="http://schemas.microsoft.com/office/drawing/2014/main" id="{F74B2955-84DC-9B45-78BF-127959BF0451}"/>
                </a:ext>
              </a:extLst>
            </p:cNvPr>
            <p:cNvGrpSpPr/>
            <p:nvPr/>
          </p:nvGrpSpPr>
          <p:grpSpPr>
            <a:xfrm>
              <a:off x="2" y="9162259"/>
              <a:ext cx="24416939" cy="999771"/>
              <a:chOff x="2" y="9162259"/>
              <a:chExt cx="4823099" cy="197486"/>
            </a:xfrm>
          </p:grpSpPr>
          <p:sp>
            <p:nvSpPr>
              <p:cNvPr id="132" name="Freeform 34">
                <a:extLst>
                  <a:ext uri="{FF2B5EF4-FFF2-40B4-BE49-F238E27FC236}">
                    <a16:creationId xmlns:a16="http://schemas.microsoft.com/office/drawing/2014/main" id="{A98AA21E-98C1-60F4-5B79-A04393A9509B}"/>
                  </a:ext>
                </a:extLst>
              </p:cNvPr>
              <p:cNvSpPr/>
              <p:nvPr/>
            </p:nvSpPr>
            <p:spPr>
              <a:xfrm>
                <a:off x="2" y="920035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33" name="TextBox 35">
                <a:extLst>
                  <a:ext uri="{FF2B5EF4-FFF2-40B4-BE49-F238E27FC236}">
                    <a16:creationId xmlns:a16="http://schemas.microsoft.com/office/drawing/2014/main" id="{852B3D7E-03B3-426A-13AE-3FC67307EFE3}"/>
                  </a:ext>
                </a:extLst>
              </p:cNvPr>
              <p:cNvSpPr txBox="1"/>
              <p:nvPr/>
            </p:nvSpPr>
            <p:spPr>
              <a:xfrm>
                <a:off x="2" y="9162259"/>
                <a:ext cx="4823099" cy="197486"/>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pPr>
                <a:endParaRPr sz="2700"/>
              </a:p>
            </p:txBody>
          </p:sp>
        </p:grpSp>
        <p:sp>
          <p:nvSpPr>
            <p:cNvPr id="131" name="Freeform 36">
              <a:extLst>
                <a:ext uri="{FF2B5EF4-FFF2-40B4-BE49-F238E27FC236}">
                  <a16:creationId xmlns:a16="http://schemas.microsoft.com/office/drawing/2014/main" id="{5324A12C-9D0E-321A-DEC1-0A93458E722C}"/>
                </a:ext>
              </a:extLst>
            </p:cNvPr>
            <p:cNvSpPr/>
            <p:nvPr/>
          </p:nvSpPr>
          <p:spPr>
            <a:xfrm>
              <a:off x="329791" y="942519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sp>
        <p:nvSpPr>
          <p:cNvPr id="73" name="TextBox 16">
            <a:extLst>
              <a:ext uri="{FF2B5EF4-FFF2-40B4-BE49-F238E27FC236}">
                <a16:creationId xmlns:a16="http://schemas.microsoft.com/office/drawing/2014/main" id="{772AED5D-8F15-BD0A-B3F0-0C8725C565AC}"/>
              </a:ext>
            </a:extLst>
          </p:cNvPr>
          <p:cNvSpPr txBox="1"/>
          <p:nvPr/>
        </p:nvSpPr>
        <p:spPr>
          <a:xfrm>
            <a:off x="3706392" y="9458060"/>
            <a:ext cx="12924258" cy="61831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20"/>
              </a:lnSpc>
              <a:spcBef>
                <a:spcPct val="0"/>
              </a:spcBef>
            </a:pPr>
            <a:r>
              <a:rPr lang="en-US" sz="3600">
                <a:solidFill>
                  <a:srgbClr val="051D40"/>
                </a:solidFill>
                <a:latin typeface="Open Sans Extra Bold"/>
                <a:ea typeface="Montserrat"/>
                <a:cs typeface="Open Sans Extra Bold"/>
                <a:sym typeface="Montserrat"/>
              </a:rPr>
              <a:t>IT21277504 </a:t>
            </a:r>
            <a:r>
              <a:rPr lang="en-US" sz="3700">
                <a:solidFill>
                  <a:srgbClr val="051D40"/>
                </a:solidFill>
                <a:latin typeface="Montserrat"/>
                <a:ea typeface="Montserrat"/>
                <a:cs typeface="Montserrat"/>
                <a:sym typeface="Montserrat"/>
              </a:rPr>
              <a:t>|   </a:t>
            </a:r>
            <a:r>
              <a:rPr lang="en-US" sz="3600" err="1">
                <a:solidFill>
                  <a:srgbClr val="051D40"/>
                </a:solidFill>
                <a:latin typeface="Open Sans Extra Bold"/>
                <a:ea typeface="Montserrat"/>
                <a:cs typeface="Open Sans Extra Bold"/>
                <a:sym typeface="Montserrat"/>
              </a:rPr>
              <a:t>Padukka</a:t>
            </a:r>
            <a:r>
              <a:rPr lang="en-US" sz="3600">
                <a:solidFill>
                  <a:srgbClr val="051D40"/>
                </a:solidFill>
                <a:latin typeface="Open Sans Extra Bold"/>
                <a:ea typeface="Montserrat"/>
                <a:cs typeface="Open Sans Extra Bold"/>
                <a:sym typeface="Montserrat"/>
              </a:rPr>
              <a:t> P.D.M.D</a:t>
            </a:r>
            <a:r>
              <a:rPr lang="en-US" sz="3700">
                <a:solidFill>
                  <a:srgbClr val="051D40"/>
                </a:solidFill>
                <a:latin typeface="Montserrat"/>
                <a:ea typeface="Montserrat"/>
                <a:cs typeface="Montserrat"/>
                <a:sym typeface="Montserrat"/>
              </a:rPr>
              <a:t> |   24-25J-250</a:t>
            </a:r>
            <a:endParaRPr lang="en-US"/>
          </a:p>
        </p:txBody>
      </p:sp>
      <p:sp>
        <p:nvSpPr>
          <p:cNvPr id="74" name="Freeform 9">
            <a:extLst>
              <a:ext uri="{FF2B5EF4-FFF2-40B4-BE49-F238E27FC236}">
                <a16:creationId xmlns:a16="http://schemas.microsoft.com/office/drawing/2014/main" id="{9F06EFA5-C763-0B5D-C5B7-67C3C59A3C3E}"/>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75" name="TextBox 19">
            <a:extLst>
              <a:ext uri="{FF2B5EF4-FFF2-40B4-BE49-F238E27FC236}">
                <a16:creationId xmlns:a16="http://schemas.microsoft.com/office/drawing/2014/main" id="{05DFF268-D5EB-A7FF-CD60-97FBD146AA24}"/>
              </a:ext>
            </a:extLst>
          </p:cNvPr>
          <p:cNvSpPr txBox="1"/>
          <p:nvPr/>
        </p:nvSpPr>
        <p:spPr>
          <a:xfrm>
            <a:off x="7859249" y="7197254"/>
            <a:ext cx="9067800" cy="93224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610"/>
              </a:lnSpc>
              <a:spcBef>
                <a:spcPct val="0"/>
              </a:spcBef>
            </a:pPr>
            <a:r>
              <a:rPr lang="en-US" sz="3600">
                <a:solidFill>
                  <a:srgbClr val="051D40"/>
                </a:solidFill>
                <a:latin typeface="Open Sans Extra Bold"/>
                <a:ea typeface="Open Sans Extra Bold"/>
                <a:cs typeface="Open Sans Extra Bold"/>
                <a:sym typeface="Open Sans Extra Bold"/>
              </a:rPr>
              <a:t>IT21277504  |  </a:t>
            </a:r>
            <a:r>
              <a:rPr lang="en-US" sz="3600" err="1">
                <a:solidFill>
                  <a:srgbClr val="051D40"/>
                </a:solidFill>
                <a:latin typeface="Open Sans Extra Bold"/>
                <a:ea typeface="Open Sans Extra Bold"/>
                <a:cs typeface="Open Sans Extra Bold"/>
                <a:sym typeface="Open Sans Extra Bold"/>
              </a:rPr>
              <a:t>Padukka</a:t>
            </a:r>
            <a:r>
              <a:rPr lang="en-US" sz="3600">
                <a:solidFill>
                  <a:srgbClr val="051D40"/>
                </a:solidFill>
                <a:latin typeface="Open Sans Extra Bold"/>
                <a:ea typeface="Open Sans Extra Bold"/>
                <a:cs typeface="Open Sans Extra Bold"/>
                <a:sym typeface="Open Sans Extra Bold"/>
              </a:rPr>
              <a:t> P.D.M.D</a:t>
            </a:r>
            <a:endParaRPr lang="en-US" sz="3600">
              <a:solidFill>
                <a:srgbClr val="051D40"/>
              </a:solidFill>
              <a:latin typeface="Open Sans Extra Bold"/>
              <a:ea typeface="Open Sans Extra Bold"/>
              <a:cs typeface="Open Sans Extra Bold"/>
            </a:endParaRPr>
          </a:p>
        </p:txBody>
      </p:sp>
      <p:sp>
        <p:nvSpPr>
          <p:cNvPr id="76" name="TextBox 15">
            <a:extLst>
              <a:ext uri="{FF2B5EF4-FFF2-40B4-BE49-F238E27FC236}">
                <a16:creationId xmlns:a16="http://schemas.microsoft.com/office/drawing/2014/main" id="{725F5F90-6AD2-94E2-CAD4-EB691084E33B}"/>
              </a:ext>
            </a:extLst>
          </p:cNvPr>
          <p:cNvSpPr txBox="1"/>
          <p:nvPr/>
        </p:nvSpPr>
        <p:spPr>
          <a:xfrm>
            <a:off x="9225197" y="8128159"/>
            <a:ext cx="6354962" cy="66313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735"/>
              </a:lnSpc>
              <a:spcBef>
                <a:spcPct val="0"/>
              </a:spcBef>
            </a:pPr>
            <a:r>
              <a:rPr lang="en-US" sz="3200" spc="-81">
                <a:solidFill>
                  <a:srgbClr val="051D40"/>
                </a:solidFill>
                <a:latin typeface="Poppins"/>
                <a:ea typeface="Poppins"/>
                <a:cs typeface="Poppins"/>
                <a:sym typeface="Poppins"/>
              </a:rPr>
              <a:t>Software Engineering</a:t>
            </a:r>
          </a:p>
        </p:txBody>
      </p:sp>
      <p:sp>
        <p:nvSpPr>
          <p:cNvPr id="77" name="TextBox 19">
            <a:extLst>
              <a:ext uri="{FF2B5EF4-FFF2-40B4-BE49-F238E27FC236}">
                <a16:creationId xmlns:a16="http://schemas.microsoft.com/office/drawing/2014/main" id="{28392B09-33F2-8D51-197B-2AE6B8406690}"/>
              </a:ext>
            </a:extLst>
          </p:cNvPr>
          <p:cNvSpPr txBox="1"/>
          <p:nvPr/>
        </p:nvSpPr>
        <p:spPr>
          <a:xfrm>
            <a:off x="5813364" y="3332681"/>
            <a:ext cx="12074850" cy="305647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chemeClr val="accent3">
                    <a:lumMod val="75000"/>
                  </a:schemeClr>
                </a:solidFill>
                <a:ea typeface="+mn-lt"/>
                <a:cs typeface="+mn-lt"/>
              </a:rPr>
              <a:t>Enhancing Fertilization and </a:t>
            </a:r>
          </a:p>
          <a:p>
            <a:pPr algn="ctr">
              <a:lnSpc>
                <a:spcPts val="8610"/>
              </a:lnSpc>
              <a:spcBef>
                <a:spcPct val="0"/>
              </a:spcBef>
            </a:pPr>
            <a:r>
              <a:rPr lang="en-US" sz="6000" b="1">
                <a:solidFill>
                  <a:schemeClr val="accent3">
                    <a:lumMod val="75000"/>
                  </a:schemeClr>
                </a:solidFill>
                <a:ea typeface="+mn-lt"/>
                <a:cs typeface="+mn-lt"/>
              </a:rPr>
              <a:t>Irrigation Management with Real Time Plant Absorption Data</a:t>
            </a:r>
            <a:endParaRPr lang="en-US" b="1">
              <a:solidFill>
                <a:schemeClr val="accent3">
                  <a:lumMod val="75000"/>
                </a:schemeClr>
              </a:solidFill>
            </a:endParaRPr>
          </a:p>
        </p:txBody>
      </p:sp>
      <p:grpSp>
        <p:nvGrpSpPr>
          <p:cNvPr id="79" name="Group 78">
            <a:extLst>
              <a:ext uri="{FF2B5EF4-FFF2-40B4-BE49-F238E27FC236}">
                <a16:creationId xmlns:a16="http://schemas.microsoft.com/office/drawing/2014/main" id="{06982CA0-82D8-E982-B78B-D4CE51B14100}"/>
              </a:ext>
            </a:extLst>
          </p:cNvPr>
          <p:cNvGrpSpPr/>
          <p:nvPr/>
        </p:nvGrpSpPr>
        <p:grpSpPr>
          <a:xfrm>
            <a:off x="14627050" y="-3058359"/>
            <a:ext cx="5603297" cy="5603297"/>
            <a:chOff x="14627050" y="-3058359"/>
            <a:chExt cx="812800" cy="812800"/>
          </a:xfrm>
          <a:noFill/>
        </p:grpSpPr>
        <p:sp>
          <p:nvSpPr>
            <p:cNvPr id="128" name="Freeform 6">
              <a:extLst>
                <a:ext uri="{FF2B5EF4-FFF2-40B4-BE49-F238E27FC236}">
                  <a16:creationId xmlns:a16="http://schemas.microsoft.com/office/drawing/2014/main" id="{95F75E9F-A48F-5408-30AA-4BD1D094F6CD}"/>
                </a:ext>
              </a:extLst>
            </p:cNvPr>
            <p:cNvSpPr/>
            <p:nvPr/>
          </p:nvSpPr>
          <p:spPr>
            <a:xfrm>
              <a:off x="14627050" y="-305835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29" name="TextBox 7">
              <a:extLst>
                <a:ext uri="{FF2B5EF4-FFF2-40B4-BE49-F238E27FC236}">
                  <a16:creationId xmlns:a16="http://schemas.microsoft.com/office/drawing/2014/main" id="{951ECE56-08CF-A721-6FC3-BE74313ECFAA}"/>
                </a:ext>
              </a:extLst>
            </p:cNvPr>
            <p:cNvSpPr txBox="1"/>
            <p:nvPr/>
          </p:nvSpPr>
          <p:spPr>
            <a:xfrm>
              <a:off x="14703250" y="-3020259"/>
              <a:ext cx="660400" cy="698500"/>
            </a:xfrm>
            <a:prstGeom prst="rect">
              <a:avLst/>
            </a:prstGeom>
            <a:grpFill/>
            <a:ln>
              <a:solidFill>
                <a:schemeClr val="accent3"/>
              </a:solidFill>
            </a:ln>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p>
          </p:txBody>
        </p:sp>
      </p:grpSp>
      <p:grpSp>
        <p:nvGrpSpPr>
          <p:cNvPr id="81" name="Group 80">
            <a:extLst>
              <a:ext uri="{FF2B5EF4-FFF2-40B4-BE49-F238E27FC236}">
                <a16:creationId xmlns:a16="http://schemas.microsoft.com/office/drawing/2014/main" id="{44E32902-D715-C494-8125-149C7636669A}"/>
              </a:ext>
            </a:extLst>
          </p:cNvPr>
          <p:cNvGrpSpPr/>
          <p:nvPr/>
        </p:nvGrpSpPr>
        <p:grpSpPr>
          <a:xfrm>
            <a:off x="2" y="9162259"/>
            <a:ext cx="18288000" cy="1124742"/>
            <a:chOff x="2" y="9162259"/>
            <a:chExt cx="24416939" cy="999771"/>
          </a:xfrm>
        </p:grpSpPr>
        <p:grpSp>
          <p:nvGrpSpPr>
            <p:cNvPr id="122" name="Group 121">
              <a:extLst>
                <a:ext uri="{FF2B5EF4-FFF2-40B4-BE49-F238E27FC236}">
                  <a16:creationId xmlns:a16="http://schemas.microsoft.com/office/drawing/2014/main" id="{F74B2955-84DC-9B45-78BF-127959BF0451}"/>
                </a:ext>
              </a:extLst>
            </p:cNvPr>
            <p:cNvGrpSpPr/>
            <p:nvPr/>
          </p:nvGrpSpPr>
          <p:grpSpPr>
            <a:xfrm>
              <a:off x="2" y="9162259"/>
              <a:ext cx="24416939" cy="999771"/>
              <a:chOff x="2" y="9162259"/>
              <a:chExt cx="4823099" cy="197486"/>
            </a:xfrm>
          </p:grpSpPr>
          <p:sp>
            <p:nvSpPr>
              <p:cNvPr id="124" name="Freeform 34">
                <a:extLst>
                  <a:ext uri="{FF2B5EF4-FFF2-40B4-BE49-F238E27FC236}">
                    <a16:creationId xmlns:a16="http://schemas.microsoft.com/office/drawing/2014/main" id="{A98AA21E-98C1-60F4-5B79-A04393A9509B}"/>
                  </a:ext>
                </a:extLst>
              </p:cNvPr>
              <p:cNvSpPr/>
              <p:nvPr/>
            </p:nvSpPr>
            <p:spPr>
              <a:xfrm>
                <a:off x="2" y="920035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25" name="TextBox 35">
                <a:extLst>
                  <a:ext uri="{FF2B5EF4-FFF2-40B4-BE49-F238E27FC236}">
                    <a16:creationId xmlns:a16="http://schemas.microsoft.com/office/drawing/2014/main" id="{852B3D7E-03B3-426A-13AE-3FC67307EFE3}"/>
                  </a:ext>
                </a:extLst>
              </p:cNvPr>
              <p:cNvSpPr txBox="1"/>
              <p:nvPr/>
            </p:nvSpPr>
            <p:spPr>
              <a:xfrm>
                <a:off x="2" y="9162259"/>
                <a:ext cx="4823099" cy="197486"/>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pPr>
                <a:endParaRPr sz="2700"/>
              </a:p>
            </p:txBody>
          </p:sp>
        </p:grpSp>
        <p:sp>
          <p:nvSpPr>
            <p:cNvPr id="123" name="Freeform 36">
              <a:extLst>
                <a:ext uri="{FF2B5EF4-FFF2-40B4-BE49-F238E27FC236}">
                  <a16:creationId xmlns:a16="http://schemas.microsoft.com/office/drawing/2014/main" id="{5324A12C-9D0E-321A-DEC1-0A93458E722C}"/>
                </a:ext>
              </a:extLst>
            </p:cNvPr>
            <p:cNvSpPr/>
            <p:nvPr/>
          </p:nvSpPr>
          <p:spPr>
            <a:xfrm>
              <a:off x="329791" y="942519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sp>
        <p:nvSpPr>
          <p:cNvPr id="82" name="TextBox 16">
            <a:extLst>
              <a:ext uri="{FF2B5EF4-FFF2-40B4-BE49-F238E27FC236}">
                <a16:creationId xmlns:a16="http://schemas.microsoft.com/office/drawing/2014/main" id="{772AED5D-8F15-BD0A-B3F0-0C8725C565AC}"/>
              </a:ext>
            </a:extLst>
          </p:cNvPr>
          <p:cNvSpPr txBox="1"/>
          <p:nvPr/>
        </p:nvSpPr>
        <p:spPr>
          <a:xfrm>
            <a:off x="3706392" y="9458060"/>
            <a:ext cx="12924258" cy="61831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20"/>
              </a:lnSpc>
              <a:spcBef>
                <a:spcPct val="0"/>
              </a:spcBef>
            </a:pPr>
            <a:r>
              <a:rPr lang="en-US" sz="3600">
                <a:solidFill>
                  <a:srgbClr val="051D40"/>
                </a:solidFill>
                <a:latin typeface="Open Sans Extra Bold"/>
                <a:ea typeface="Montserrat"/>
                <a:cs typeface="Open Sans Extra Bold"/>
                <a:sym typeface="Montserrat"/>
              </a:rPr>
              <a:t>IT21277504 </a:t>
            </a:r>
            <a:r>
              <a:rPr lang="en-US" sz="3700">
                <a:solidFill>
                  <a:srgbClr val="051D40"/>
                </a:solidFill>
                <a:latin typeface="Montserrat"/>
                <a:ea typeface="Montserrat"/>
                <a:cs typeface="Montserrat"/>
                <a:sym typeface="Montserrat"/>
              </a:rPr>
              <a:t>|   </a:t>
            </a:r>
            <a:r>
              <a:rPr lang="en-US" sz="3600" err="1">
                <a:solidFill>
                  <a:srgbClr val="051D40"/>
                </a:solidFill>
                <a:latin typeface="Open Sans Extra Bold"/>
                <a:ea typeface="Montserrat"/>
                <a:cs typeface="Open Sans Extra Bold"/>
                <a:sym typeface="Montserrat"/>
              </a:rPr>
              <a:t>Padukka</a:t>
            </a:r>
            <a:r>
              <a:rPr lang="en-US" sz="3600">
                <a:solidFill>
                  <a:srgbClr val="051D40"/>
                </a:solidFill>
                <a:latin typeface="Open Sans Extra Bold"/>
                <a:ea typeface="Montserrat"/>
                <a:cs typeface="Open Sans Extra Bold"/>
                <a:sym typeface="Montserrat"/>
              </a:rPr>
              <a:t> P.D.M.D</a:t>
            </a:r>
            <a:r>
              <a:rPr lang="en-US" sz="3700">
                <a:solidFill>
                  <a:srgbClr val="051D40"/>
                </a:solidFill>
                <a:latin typeface="Montserrat"/>
                <a:ea typeface="Montserrat"/>
                <a:cs typeface="Montserrat"/>
                <a:sym typeface="Montserrat"/>
              </a:rPr>
              <a:t> |   24-25J-250</a:t>
            </a:r>
            <a:endParaRPr lang="en-US"/>
          </a:p>
        </p:txBody>
      </p:sp>
      <p:sp>
        <p:nvSpPr>
          <p:cNvPr id="83" name="Freeform 9">
            <a:extLst>
              <a:ext uri="{FF2B5EF4-FFF2-40B4-BE49-F238E27FC236}">
                <a16:creationId xmlns:a16="http://schemas.microsoft.com/office/drawing/2014/main" id="{9F06EFA5-C763-0B5D-C5B7-67C3C59A3C3E}"/>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nvGrpSpPr>
          <p:cNvPr id="88" name="Group 87">
            <a:extLst>
              <a:ext uri="{FF2B5EF4-FFF2-40B4-BE49-F238E27FC236}">
                <a16:creationId xmlns:a16="http://schemas.microsoft.com/office/drawing/2014/main" id="{06982CA0-82D8-E982-B78B-D4CE51B14100}"/>
              </a:ext>
            </a:extLst>
          </p:cNvPr>
          <p:cNvGrpSpPr/>
          <p:nvPr/>
        </p:nvGrpSpPr>
        <p:grpSpPr>
          <a:xfrm>
            <a:off x="14627050" y="-3058359"/>
            <a:ext cx="5603297" cy="5603297"/>
            <a:chOff x="14627050" y="-3058359"/>
            <a:chExt cx="812800" cy="812800"/>
          </a:xfrm>
          <a:noFill/>
        </p:grpSpPr>
        <p:sp>
          <p:nvSpPr>
            <p:cNvPr id="120" name="Freeform 6">
              <a:extLst>
                <a:ext uri="{FF2B5EF4-FFF2-40B4-BE49-F238E27FC236}">
                  <a16:creationId xmlns:a16="http://schemas.microsoft.com/office/drawing/2014/main" id="{95F75E9F-A48F-5408-30AA-4BD1D094F6CD}"/>
                </a:ext>
              </a:extLst>
            </p:cNvPr>
            <p:cNvSpPr/>
            <p:nvPr/>
          </p:nvSpPr>
          <p:spPr>
            <a:xfrm>
              <a:off x="14627050" y="-305835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21" name="TextBox 7">
              <a:extLst>
                <a:ext uri="{FF2B5EF4-FFF2-40B4-BE49-F238E27FC236}">
                  <a16:creationId xmlns:a16="http://schemas.microsoft.com/office/drawing/2014/main" id="{951ECE56-08CF-A721-6FC3-BE74313ECFAA}"/>
                </a:ext>
              </a:extLst>
            </p:cNvPr>
            <p:cNvSpPr txBox="1"/>
            <p:nvPr/>
          </p:nvSpPr>
          <p:spPr>
            <a:xfrm>
              <a:off x="14703250" y="-3020259"/>
              <a:ext cx="660400" cy="698500"/>
            </a:xfrm>
            <a:prstGeom prst="rect">
              <a:avLst/>
            </a:prstGeom>
            <a:grpFill/>
            <a:ln>
              <a:solidFill>
                <a:schemeClr val="accent3"/>
              </a:solidFill>
            </a:ln>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p>
          </p:txBody>
        </p:sp>
      </p:grpSp>
      <p:grpSp>
        <p:nvGrpSpPr>
          <p:cNvPr id="90" name="Group 89">
            <a:extLst>
              <a:ext uri="{FF2B5EF4-FFF2-40B4-BE49-F238E27FC236}">
                <a16:creationId xmlns:a16="http://schemas.microsoft.com/office/drawing/2014/main" id="{44E32902-D715-C494-8125-149C7636669A}"/>
              </a:ext>
            </a:extLst>
          </p:cNvPr>
          <p:cNvGrpSpPr/>
          <p:nvPr/>
        </p:nvGrpSpPr>
        <p:grpSpPr>
          <a:xfrm>
            <a:off x="2" y="9162259"/>
            <a:ext cx="18288000" cy="1124742"/>
            <a:chOff x="2" y="9162259"/>
            <a:chExt cx="24416939" cy="999771"/>
          </a:xfrm>
        </p:grpSpPr>
        <p:grpSp>
          <p:nvGrpSpPr>
            <p:cNvPr id="114" name="Group 113">
              <a:extLst>
                <a:ext uri="{FF2B5EF4-FFF2-40B4-BE49-F238E27FC236}">
                  <a16:creationId xmlns:a16="http://schemas.microsoft.com/office/drawing/2014/main" id="{F74B2955-84DC-9B45-78BF-127959BF0451}"/>
                </a:ext>
              </a:extLst>
            </p:cNvPr>
            <p:cNvGrpSpPr/>
            <p:nvPr/>
          </p:nvGrpSpPr>
          <p:grpSpPr>
            <a:xfrm>
              <a:off x="2" y="9162259"/>
              <a:ext cx="24416939" cy="999771"/>
              <a:chOff x="2" y="9162259"/>
              <a:chExt cx="4823099" cy="197486"/>
            </a:xfrm>
          </p:grpSpPr>
          <p:sp>
            <p:nvSpPr>
              <p:cNvPr id="116" name="Freeform 34">
                <a:extLst>
                  <a:ext uri="{FF2B5EF4-FFF2-40B4-BE49-F238E27FC236}">
                    <a16:creationId xmlns:a16="http://schemas.microsoft.com/office/drawing/2014/main" id="{A98AA21E-98C1-60F4-5B79-A04393A9509B}"/>
                  </a:ext>
                </a:extLst>
              </p:cNvPr>
              <p:cNvSpPr/>
              <p:nvPr/>
            </p:nvSpPr>
            <p:spPr>
              <a:xfrm>
                <a:off x="2" y="920035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17" name="TextBox 35">
                <a:extLst>
                  <a:ext uri="{FF2B5EF4-FFF2-40B4-BE49-F238E27FC236}">
                    <a16:creationId xmlns:a16="http://schemas.microsoft.com/office/drawing/2014/main" id="{852B3D7E-03B3-426A-13AE-3FC67307EFE3}"/>
                  </a:ext>
                </a:extLst>
              </p:cNvPr>
              <p:cNvSpPr txBox="1"/>
              <p:nvPr/>
            </p:nvSpPr>
            <p:spPr>
              <a:xfrm>
                <a:off x="2" y="9162259"/>
                <a:ext cx="4823099" cy="197486"/>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pPr>
                <a:endParaRPr sz="2700"/>
              </a:p>
            </p:txBody>
          </p:sp>
        </p:grpSp>
        <p:sp>
          <p:nvSpPr>
            <p:cNvPr id="115" name="Freeform 36">
              <a:extLst>
                <a:ext uri="{FF2B5EF4-FFF2-40B4-BE49-F238E27FC236}">
                  <a16:creationId xmlns:a16="http://schemas.microsoft.com/office/drawing/2014/main" id="{5324A12C-9D0E-321A-DEC1-0A93458E722C}"/>
                </a:ext>
              </a:extLst>
            </p:cNvPr>
            <p:cNvSpPr/>
            <p:nvPr/>
          </p:nvSpPr>
          <p:spPr>
            <a:xfrm>
              <a:off x="329791" y="942519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sp>
        <p:nvSpPr>
          <p:cNvPr id="91" name="TextBox 16">
            <a:extLst>
              <a:ext uri="{FF2B5EF4-FFF2-40B4-BE49-F238E27FC236}">
                <a16:creationId xmlns:a16="http://schemas.microsoft.com/office/drawing/2014/main" id="{772AED5D-8F15-BD0A-B3F0-0C8725C565AC}"/>
              </a:ext>
            </a:extLst>
          </p:cNvPr>
          <p:cNvSpPr txBox="1"/>
          <p:nvPr/>
        </p:nvSpPr>
        <p:spPr>
          <a:xfrm>
            <a:off x="3706392" y="9458060"/>
            <a:ext cx="12924258" cy="61831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20"/>
              </a:lnSpc>
              <a:spcBef>
                <a:spcPct val="0"/>
              </a:spcBef>
            </a:pPr>
            <a:r>
              <a:rPr lang="en-US" sz="3600">
                <a:solidFill>
                  <a:srgbClr val="051D40"/>
                </a:solidFill>
                <a:latin typeface="Open Sans Extra Bold"/>
                <a:ea typeface="Montserrat"/>
                <a:cs typeface="Open Sans Extra Bold"/>
                <a:sym typeface="Montserrat"/>
              </a:rPr>
              <a:t>IT21277504 </a:t>
            </a:r>
            <a:r>
              <a:rPr lang="en-US" sz="3700">
                <a:solidFill>
                  <a:srgbClr val="051D40"/>
                </a:solidFill>
                <a:latin typeface="Montserrat"/>
                <a:ea typeface="Montserrat"/>
                <a:cs typeface="Montserrat"/>
                <a:sym typeface="Montserrat"/>
              </a:rPr>
              <a:t>|   </a:t>
            </a:r>
            <a:r>
              <a:rPr lang="en-US" sz="3600" err="1">
                <a:solidFill>
                  <a:srgbClr val="051D40"/>
                </a:solidFill>
                <a:latin typeface="Open Sans Extra Bold"/>
                <a:ea typeface="Montserrat"/>
                <a:cs typeface="Open Sans Extra Bold"/>
                <a:sym typeface="Montserrat"/>
              </a:rPr>
              <a:t>Padukka</a:t>
            </a:r>
            <a:r>
              <a:rPr lang="en-US" sz="3600">
                <a:solidFill>
                  <a:srgbClr val="051D40"/>
                </a:solidFill>
                <a:latin typeface="Open Sans Extra Bold"/>
                <a:ea typeface="Montserrat"/>
                <a:cs typeface="Open Sans Extra Bold"/>
                <a:sym typeface="Montserrat"/>
              </a:rPr>
              <a:t> P.D.M.D</a:t>
            </a:r>
            <a:r>
              <a:rPr lang="en-US" sz="3700">
                <a:solidFill>
                  <a:srgbClr val="051D40"/>
                </a:solidFill>
                <a:latin typeface="Montserrat"/>
                <a:ea typeface="Montserrat"/>
                <a:cs typeface="Montserrat"/>
                <a:sym typeface="Montserrat"/>
              </a:rPr>
              <a:t> |   24-25J-250</a:t>
            </a:r>
            <a:endParaRPr lang="en-US"/>
          </a:p>
        </p:txBody>
      </p:sp>
      <p:sp>
        <p:nvSpPr>
          <p:cNvPr id="92" name="Freeform 9">
            <a:extLst>
              <a:ext uri="{FF2B5EF4-FFF2-40B4-BE49-F238E27FC236}">
                <a16:creationId xmlns:a16="http://schemas.microsoft.com/office/drawing/2014/main" id="{9F06EFA5-C763-0B5D-C5B7-67C3C59A3C3E}"/>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pic>
        <p:nvPicPr>
          <p:cNvPr id="96" name="Picture 95" descr="A person in a pink shirt&#10;&#10;Description automatically generated">
            <a:extLst>
              <a:ext uri="{FF2B5EF4-FFF2-40B4-BE49-F238E27FC236}">
                <a16:creationId xmlns:a16="http://schemas.microsoft.com/office/drawing/2014/main" id="{FBA7D24F-0B1A-6D95-6535-36731A8EC3C7}"/>
              </a:ext>
            </a:extLst>
          </p:cNvPr>
          <p:cNvPicPr>
            <a:picLocks noChangeAspect="1"/>
          </p:cNvPicPr>
          <p:nvPr/>
        </p:nvPicPr>
        <p:blipFill>
          <a:blip r:embed="rId3"/>
          <a:stretch>
            <a:fillRect/>
          </a:stretch>
        </p:blipFill>
        <p:spPr>
          <a:xfrm>
            <a:off x="861247" y="2721522"/>
            <a:ext cx="4009226" cy="3784010"/>
          </a:xfrm>
          <a:prstGeom prst="flowChartConnector">
            <a:avLst/>
          </a:prstGeom>
        </p:spPr>
      </p:pic>
      <p:grpSp>
        <p:nvGrpSpPr>
          <p:cNvPr id="97" name="Group 96">
            <a:extLst>
              <a:ext uri="{FF2B5EF4-FFF2-40B4-BE49-F238E27FC236}">
                <a16:creationId xmlns:a16="http://schemas.microsoft.com/office/drawing/2014/main" id="{06982CA0-82D8-E982-B78B-D4CE51B14100}"/>
              </a:ext>
            </a:extLst>
          </p:cNvPr>
          <p:cNvGrpSpPr/>
          <p:nvPr/>
        </p:nvGrpSpPr>
        <p:grpSpPr>
          <a:xfrm>
            <a:off x="14627050" y="-3058359"/>
            <a:ext cx="5603297" cy="5603297"/>
            <a:chOff x="14627050" y="-3058359"/>
            <a:chExt cx="812800" cy="812800"/>
          </a:xfrm>
          <a:noFill/>
        </p:grpSpPr>
        <p:sp>
          <p:nvSpPr>
            <p:cNvPr id="112" name="Freeform 6">
              <a:extLst>
                <a:ext uri="{FF2B5EF4-FFF2-40B4-BE49-F238E27FC236}">
                  <a16:creationId xmlns:a16="http://schemas.microsoft.com/office/drawing/2014/main" id="{95F75E9F-A48F-5408-30AA-4BD1D094F6CD}"/>
                </a:ext>
              </a:extLst>
            </p:cNvPr>
            <p:cNvSpPr/>
            <p:nvPr/>
          </p:nvSpPr>
          <p:spPr>
            <a:xfrm>
              <a:off x="14627050" y="-305835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13" name="TextBox 7">
              <a:extLst>
                <a:ext uri="{FF2B5EF4-FFF2-40B4-BE49-F238E27FC236}">
                  <a16:creationId xmlns:a16="http://schemas.microsoft.com/office/drawing/2014/main" id="{951ECE56-08CF-A721-6FC3-BE74313ECFAA}"/>
                </a:ext>
              </a:extLst>
            </p:cNvPr>
            <p:cNvSpPr txBox="1"/>
            <p:nvPr/>
          </p:nvSpPr>
          <p:spPr>
            <a:xfrm>
              <a:off x="14703250" y="-3020259"/>
              <a:ext cx="660400" cy="698500"/>
            </a:xfrm>
            <a:prstGeom prst="rect">
              <a:avLst/>
            </a:prstGeom>
            <a:grpFill/>
            <a:ln>
              <a:solidFill>
                <a:schemeClr val="accent3"/>
              </a:solidFill>
            </a:ln>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p>
          </p:txBody>
        </p:sp>
      </p:grpSp>
      <p:grpSp>
        <p:nvGrpSpPr>
          <p:cNvPr id="99" name="Group 98">
            <a:extLst>
              <a:ext uri="{FF2B5EF4-FFF2-40B4-BE49-F238E27FC236}">
                <a16:creationId xmlns:a16="http://schemas.microsoft.com/office/drawing/2014/main" id="{44E32902-D715-C494-8125-149C7636669A}"/>
              </a:ext>
            </a:extLst>
          </p:cNvPr>
          <p:cNvGrpSpPr/>
          <p:nvPr/>
        </p:nvGrpSpPr>
        <p:grpSpPr>
          <a:xfrm>
            <a:off x="2" y="9162259"/>
            <a:ext cx="18288000" cy="1124742"/>
            <a:chOff x="2" y="9162259"/>
            <a:chExt cx="24416939" cy="999771"/>
          </a:xfrm>
        </p:grpSpPr>
        <p:grpSp>
          <p:nvGrpSpPr>
            <p:cNvPr id="106" name="Group 105">
              <a:extLst>
                <a:ext uri="{FF2B5EF4-FFF2-40B4-BE49-F238E27FC236}">
                  <a16:creationId xmlns:a16="http://schemas.microsoft.com/office/drawing/2014/main" id="{F74B2955-84DC-9B45-78BF-127959BF0451}"/>
                </a:ext>
              </a:extLst>
            </p:cNvPr>
            <p:cNvGrpSpPr/>
            <p:nvPr/>
          </p:nvGrpSpPr>
          <p:grpSpPr>
            <a:xfrm>
              <a:off x="2" y="9162259"/>
              <a:ext cx="24416939" cy="999771"/>
              <a:chOff x="2" y="9162259"/>
              <a:chExt cx="4823099" cy="197486"/>
            </a:xfrm>
          </p:grpSpPr>
          <p:sp>
            <p:nvSpPr>
              <p:cNvPr id="108" name="Freeform 34">
                <a:extLst>
                  <a:ext uri="{FF2B5EF4-FFF2-40B4-BE49-F238E27FC236}">
                    <a16:creationId xmlns:a16="http://schemas.microsoft.com/office/drawing/2014/main" id="{A98AA21E-98C1-60F4-5B79-A04393A9509B}"/>
                  </a:ext>
                </a:extLst>
              </p:cNvPr>
              <p:cNvSpPr/>
              <p:nvPr/>
            </p:nvSpPr>
            <p:spPr>
              <a:xfrm>
                <a:off x="2" y="920035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09" name="TextBox 35">
                <a:extLst>
                  <a:ext uri="{FF2B5EF4-FFF2-40B4-BE49-F238E27FC236}">
                    <a16:creationId xmlns:a16="http://schemas.microsoft.com/office/drawing/2014/main" id="{852B3D7E-03B3-426A-13AE-3FC67307EFE3}"/>
                  </a:ext>
                </a:extLst>
              </p:cNvPr>
              <p:cNvSpPr txBox="1"/>
              <p:nvPr/>
            </p:nvSpPr>
            <p:spPr>
              <a:xfrm>
                <a:off x="2" y="9162259"/>
                <a:ext cx="4823099" cy="197486"/>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pPr>
                <a:endParaRPr sz="2700"/>
              </a:p>
            </p:txBody>
          </p:sp>
        </p:grpSp>
        <p:sp>
          <p:nvSpPr>
            <p:cNvPr id="107" name="Freeform 36">
              <a:extLst>
                <a:ext uri="{FF2B5EF4-FFF2-40B4-BE49-F238E27FC236}">
                  <a16:creationId xmlns:a16="http://schemas.microsoft.com/office/drawing/2014/main" id="{5324A12C-9D0E-321A-DEC1-0A93458E722C}"/>
                </a:ext>
              </a:extLst>
            </p:cNvPr>
            <p:cNvSpPr/>
            <p:nvPr/>
          </p:nvSpPr>
          <p:spPr>
            <a:xfrm>
              <a:off x="329791" y="942519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sp>
        <p:nvSpPr>
          <p:cNvPr id="100" name="TextBox 16">
            <a:extLst>
              <a:ext uri="{FF2B5EF4-FFF2-40B4-BE49-F238E27FC236}">
                <a16:creationId xmlns:a16="http://schemas.microsoft.com/office/drawing/2014/main" id="{772AED5D-8F15-BD0A-B3F0-0C8725C565AC}"/>
              </a:ext>
            </a:extLst>
          </p:cNvPr>
          <p:cNvSpPr txBox="1"/>
          <p:nvPr/>
        </p:nvSpPr>
        <p:spPr>
          <a:xfrm>
            <a:off x="3706392" y="9458060"/>
            <a:ext cx="12924258" cy="61831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20"/>
              </a:lnSpc>
              <a:spcBef>
                <a:spcPct val="0"/>
              </a:spcBef>
            </a:pPr>
            <a:r>
              <a:rPr lang="en-US" sz="3600">
                <a:solidFill>
                  <a:srgbClr val="051D40"/>
                </a:solidFill>
                <a:latin typeface="Open Sans Extra Bold"/>
                <a:ea typeface="Montserrat"/>
                <a:cs typeface="Open Sans Extra Bold"/>
                <a:sym typeface="Montserrat"/>
              </a:rPr>
              <a:t>IT21277504 </a:t>
            </a:r>
            <a:r>
              <a:rPr lang="en-US" sz="3700">
                <a:solidFill>
                  <a:srgbClr val="051D40"/>
                </a:solidFill>
                <a:latin typeface="Montserrat"/>
                <a:ea typeface="Montserrat"/>
                <a:cs typeface="Montserrat"/>
                <a:sym typeface="Montserrat"/>
              </a:rPr>
              <a:t>|   </a:t>
            </a:r>
            <a:r>
              <a:rPr lang="en-US" sz="3600" err="1">
                <a:solidFill>
                  <a:srgbClr val="051D40"/>
                </a:solidFill>
                <a:latin typeface="Open Sans Extra Bold"/>
                <a:ea typeface="Montserrat"/>
                <a:cs typeface="Open Sans Extra Bold"/>
                <a:sym typeface="Montserrat"/>
              </a:rPr>
              <a:t>Padukka</a:t>
            </a:r>
            <a:r>
              <a:rPr lang="en-US" sz="3600">
                <a:solidFill>
                  <a:srgbClr val="051D40"/>
                </a:solidFill>
                <a:latin typeface="Open Sans Extra Bold"/>
                <a:ea typeface="Montserrat"/>
                <a:cs typeface="Open Sans Extra Bold"/>
                <a:sym typeface="Montserrat"/>
              </a:rPr>
              <a:t> P.D.M.D</a:t>
            </a:r>
            <a:r>
              <a:rPr lang="en-US" sz="3700">
                <a:solidFill>
                  <a:srgbClr val="051D40"/>
                </a:solidFill>
                <a:latin typeface="Montserrat"/>
                <a:ea typeface="Montserrat"/>
                <a:cs typeface="Montserrat"/>
                <a:sym typeface="Montserrat"/>
              </a:rPr>
              <a:t> |   24-25J-250</a:t>
            </a:r>
            <a:endParaRPr lang="en-US"/>
          </a:p>
        </p:txBody>
      </p:sp>
      <p:sp>
        <p:nvSpPr>
          <p:cNvPr id="5" name="TextBox 4">
            <a:extLst>
              <a:ext uri="{FF2B5EF4-FFF2-40B4-BE49-F238E27FC236}">
                <a16:creationId xmlns:a16="http://schemas.microsoft.com/office/drawing/2014/main" id="{69423475-EA60-2944-D14A-45D0CD4301F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28</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776483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A5506B35-55B5-7A85-EBAA-B250BF0982C0}"/>
              </a:ext>
            </a:extLst>
          </p:cNvPr>
          <p:cNvGrpSpPr/>
          <p:nvPr/>
        </p:nvGrpSpPr>
        <p:grpSpPr>
          <a:xfrm>
            <a:off x="-19309" y="-470264"/>
            <a:ext cx="4992590" cy="10130628"/>
            <a:chOff x="0" y="-47625"/>
            <a:chExt cx="1314921" cy="2668149"/>
          </a:xfrm>
        </p:grpSpPr>
        <p:sp>
          <p:nvSpPr>
            <p:cNvPr id="3" name="Freeform 3">
              <a:extLst>
                <a:ext uri="{FF2B5EF4-FFF2-40B4-BE49-F238E27FC236}">
                  <a16:creationId xmlns:a16="http://schemas.microsoft.com/office/drawing/2014/main" id="{2438353F-704F-7EEE-9D05-D383DFEB52B9}"/>
                </a:ext>
              </a:extLst>
            </p:cNvPr>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119437EF-C2E0-B667-20D3-9CFF9C7F7760}"/>
                </a:ext>
              </a:extLst>
            </p:cNvPr>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9" name="TextBox 8">
            <a:extLst>
              <a:ext uri="{FF2B5EF4-FFF2-40B4-BE49-F238E27FC236}">
                <a16:creationId xmlns:a16="http://schemas.microsoft.com/office/drawing/2014/main" id="{BD981181-99CA-C69A-8416-C9F7ED580A81}"/>
              </a:ext>
            </a:extLst>
          </p:cNvPr>
          <p:cNvSpPr txBox="1"/>
          <p:nvPr/>
        </p:nvSpPr>
        <p:spPr>
          <a:xfrm>
            <a:off x="8477250" y="6211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8" name="Group 32">
            <a:extLst>
              <a:ext uri="{FF2B5EF4-FFF2-40B4-BE49-F238E27FC236}">
                <a16:creationId xmlns:a16="http://schemas.microsoft.com/office/drawing/2014/main" id="{50E59D46-EE56-E3C1-D376-FD4F57A0C7AC}"/>
              </a:ext>
            </a:extLst>
          </p:cNvPr>
          <p:cNvGrpSpPr/>
          <p:nvPr/>
        </p:nvGrpSpPr>
        <p:grpSpPr>
          <a:xfrm>
            <a:off x="4227" y="9156530"/>
            <a:ext cx="18288000" cy="1124742"/>
            <a:chOff x="0" y="-192881"/>
            <a:chExt cx="24416939" cy="999771"/>
          </a:xfrm>
        </p:grpSpPr>
        <p:grpSp>
          <p:nvGrpSpPr>
            <p:cNvPr id="14" name="Group 33">
              <a:extLst>
                <a:ext uri="{FF2B5EF4-FFF2-40B4-BE49-F238E27FC236}">
                  <a16:creationId xmlns:a16="http://schemas.microsoft.com/office/drawing/2014/main" id="{113D0A49-22AE-0D5D-3EDF-91D051E60D76}"/>
                </a:ext>
              </a:extLst>
            </p:cNvPr>
            <p:cNvGrpSpPr/>
            <p:nvPr/>
          </p:nvGrpSpPr>
          <p:grpSpPr>
            <a:xfrm>
              <a:off x="0" y="-192881"/>
              <a:ext cx="24416939" cy="999771"/>
              <a:chOff x="0" y="-38100"/>
              <a:chExt cx="4823099" cy="197486"/>
            </a:xfrm>
          </p:grpSpPr>
          <p:sp>
            <p:nvSpPr>
              <p:cNvPr id="16" name="Freeform 34">
                <a:extLst>
                  <a:ext uri="{FF2B5EF4-FFF2-40B4-BE49-F238E27FC236}">
                    <a16:creationId xmlns:a16="http://schemas.microsoft.com/office/drawing/2014/main" id="{5F8B96A6-F9DC-85BF-A8E8-F92BCF7A266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7" name="TextBox 35">
                <a:extLst>
                  <a:ext uri="{FF2B5EF4-FFF2-40B4-BE49-F238E27FC236}">
                    <a16:creationId xmlns:a16="http://schemas.microsoft.com/office/drawing/2014/main" id="{841CAE35-795E-C6B7-6AC7-8F2AF73B489B}"/>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5" name="Freeform 36">
              <a:extLst>
                <a:ext uri="{FF2B5EF4-FFF2-40B4-BE49-F238E27FC236}">
                  <a16:creationId xmlns:a16="http://schemas.microsoft.com/office/drawing/2014/main" id="{CC884DB9-5ECE-90A7-E286-B047F6A354A2}"/>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0" name="Rectangle 5">
            <a:extLst>
              <a:ext uri="{FF2B5EF4-FFF2-40B4-BE49-F238E27FC236}">
                <a16:creationId xmlns:a16="http://schemas.microsoft.com/office/drawing/2014/main" id="{BABA1116-B6E8-B087-A1B8-9A8F2198895E}"/>
              </a:ext>
            </a:extLst>
          </p:cNvPr>
          <p:cNvSpPr>
            <a:spLocks noChangeArrowheads="1"/>
          </p:cNvSpPr>
          <p:nvPr/>
        </p:nvSpPr>
        <p:spPr bwMode="auto">
          <a:xfrm>
            <a:off x="7453032" y="2631985"/>
            <a:ext cx="10453799" cy="557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latin typeface="Poppins"/>
                <a:ea typeface="+mn-lt"/>
                <a:cs typeface="+mn-lt"/>
              </a:rPr>
              <a:t>Traditional greenhouse management relies on traditional methods, leading to inefficiencies. Conventional fertilization and irrigation techniques can result in over-fertilization and excessive water usage. Additionally, these methods lack the ability to measure plant nutrient absorption accurately. To address these challenges, we are implementing </a:t>
            </a:r>
            <a:r>
              <a:rPr lang="en-US" sz="2400" b="1">
                <a:latin typeface="Poppins"/>
                <a:ea typeface="+mn-lt"/>
                <a:cs typeface="+mn-lt"/>
              </a:rPr>
              <a:t>machine learning models</a:t>
            </a:r>
            <a:r>
              <a:rPr lang="en-US" sz="2400">
                <a:latin typeface="Poppins"/>
                <a:ea typeface="+mn-lt"/>
                <a:cs typeface="+mn-lt"/>
              </a:rPr>
              <a:t> that utilize real-time data, such as </a:t>
            </a:r>
            <a:r>
              <a:rPr lang="en-US" sz="2400" b="1">
                <a:latin typeface="Poppins"/>
                <a:ea typeface="+mn-lt"/>
                <a:cs typeface="+mn-lt"/>
              </a:rPr>
              <a:t>soil moisture</a:t>
            </a:r>
            <a:r>
              <a:rPr lang="en-US" sz="2400">
                <a:latin typeface="Poppins"/>
                <a:ea typeface="+mn-lt"/>
                <a:cs typeface="+mn-lt"/>
              </a:rPr>
              <a:t>, </a:t>
            </a:r>
            <a:r>
              <a:rPr lang="en-US" sz="2400" b="1">
                <a:latin typeface="Poppins"/>
                <a:ea typeface="+mn-lt"/>
                <a:cs typeface="+mn-lt"/>
              </a:rPr>
              <a:t>NPK levels</a:t>
            </a:r>
            <a:r>
              <a:rPr lang="en-US" sz="2400">
                <a:latin typeface="Poppins"/>
                <a:ea typeface="+mn-lt"/>
                <a:cs typeface="+mn-lt"/>
              </a:rPr>
              <a:t>, and </a:t>
            </a:r>
            <a:r>
              <a:rPr lang="en-US" sz="2400" b="1">
                <a:latin typeface="Poppins"/>
                <a:ea typeface="+mn-lt"/>
                <a:cs typeface="+mn-lt"/>
              </a:rPr>
              <a:t>plant age</a:t>
            </a:r>
            <a:r>
              <a:rPr lang="en-US" sz="2400">
                <a:latin typeface="Poppins"/>
                <a:ea typeface="+mn-lt"/>
                <a:cs typeface="+mn-lt"/>
              </a:rPr>
              <a:t>, to optimize irrigation and fertilization. By analyzing these factors, our ML-driven approach ensures precise resource management, minimizes waste, and enhances overall crop productivity.</a:t>
            </a:r>
            <a:endParaRPr lang="en-US" altLang="en-US" sz="2400">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6B7C82C0-5553-EC19-3815-AE806621DCA0}"/>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12" name="TextBox 11">
            <a:extLst>
              <a:ext uri="{FF2B5EF4-FFF2-40B4-BE49-F238E27FC236}">
                <a16:creationId xmlns:a16="http://schemas.microsoft.com/office/drawing/2014/main" id="{1C3E7BFF-D7CF-1F17-F6C5-D9C032F034D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29</a:t>
            </a:r>
            <a:endParaRPr lang="en-US"/>
          </a:p>
          <a:p>
            <a:endParaRPr lang="en-US" sz="2400" b="1">
              <a:solidFill>
                <a:srgbClr val="1C1C3D"/>
              </a:solidFill>
              <a:ea typeface="Calibri"/>
              <a:cs typeface="Calibri"/>
            </a:endParaRPr>
          </a:p>
        </p:txBody>
      </p:sp>
      <p:sp>
        <p:nvSpPr>
          <p:cNvPr id="46" name="TextBox 17">
            <a:extLst>
              <a:ext uri="{FF2B5EF4-FFF2-40B4-BE49-F238E27FC236}">
                <a16:creationId xmlns:a16="http://schemas.microsoft.com/office/drawing/2014/main" id="{B9A7DB94-AAC5-6651-2375-2AC930158D4D}"/>
              </a:ext>
            </a:extLst>
          </p:cNvPr>
          <p:cNvSpPr txBox="1"/>
          <p:nvPr/>
        </p:nvSpPr>
        <p:spPr>
          <a:xfrm>
            <a:off x="8482067" y="4198318"/>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2</a:t>
            </a:r>
            <a:endParaRPr lang="en-US" sz="1799" b="1">
              <a:solidFill>
                <a:srgbClr val="FFFFFF"/>
              </a:solidFill>
              <a:latin typeface="Open Sans Bold"/>
              <a:ea typeface="Open Sans Bold"/>
              <a:cs typeface="Open Sans Bold"/>
              <a:sym typeface="Open Sans Bold"/>
            </a:endParaRPr>
          </a:p>
        </p:txBody>
      </p:sp>
      <p:pic>
        <p:nvPicPr>
          <p:cNvPr id="10" name="Picture 9" descr="A plant with green leaves and yellow flowers&#10;&#10;AI-generated content may be incorrect.">
            <a:extLst>
              <a:ext uri="{FF2B5EF4-FFF2-40B4-BE49-F238E27FC236}">
                <a16:creationId xmlns:a16="http://schemas.microsoft.com/office/drawing/2014/main" id="{7FF642E5-8C36-7769-D1F5-368F58763B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942" y="1088070"/>
            <a:ext cx="5871810" cy="7829080"/>
          </a:xfrm>
          <a:prstGeom prst="rect">
            <a:avLst/>
          </a:prstGeom>
        </p:spPr>
      </p:pic>
      <p:pic>
        <p:nvPicPr>
          <p:cNvPr id="13" name="Picture 12" descr="A pile of tomatoes in a market&#10;&#10;AI-generated content may be incorrect.">
            <a:extLst>
              <a:ext uri="{FF2B5EF4-FFF2-40B4-BE49-F238E27FC236}">
                <a16:creationId xmlns:a16="http://schemas.microsoft.com/office/drawing/2014/main" id="{14008AD0-37FD-9E3A-A658-7DC062242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83653" y="106043"/>
            <a:ext cx="2794628" cy="2095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6973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7CF95738-FE07-D911-6815-1CE1CDB915B6}"/>
              </a:ext>
            </a:extLst>
          </p:cNvPr>
          <p:cNvGrpSpPr/>
          <p:nvPr/>
        </p:nvGrpSpPr>
        <p:grpSpPr>
          <a:xfrm>
            <a:off x="11571922" y="-184392"/>
            <a:ext cx="7931763" cy="10474957"/>
            <a:chOff x="0" y="-47625"/>
            <a:chExt cx="2089024" cy="3072593"/>
          </a:xfrm>
        </p:grpSpPr>
        <p:sp>
          <p:nvSpPr>
            <p:cNvPr id="4" name="Freeform 3">
              <a:extLst>
                <a:ext uri="{FF2B5EF4-FFF2-40B4-BE49-F238E27FC236}">
                  <a16:creationId xmlns:a16="http://schemas.microsoft.com/office/drawing/2014/main" id="{7D17D7BB-9076-6672-88AC-A3CE3F1862C7}"/>
                </a:ext>
              </a:extLst>
            </p:cNvPr>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5" name="TextBox 4">
              <a:extLst>
                <a:ext uri="{FF2B5EF4-FFF2-40B4-BE49-F238E27FC236}">
                  <a16:creationId xmlns:a16="http://schemas.microsoft.com/office/drawing/2014/main" id="{8BAE0A6E-E9E7-3AA1-45F8-FEA12F42A8A3}"/>
                </a:ext>
              </a:extLst>
            </p:cNvPr>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sp>
        <p:nvSpPr>
          <p:cNvPr id="8" name="TextBox 9">
            <a:extLst>
              <a:ext uri="{FF2B5EF4-FFF2-40B4-BE49-F238E27FC236}">
                <a16:creationId xmlns:a16="http://schemas.microsoft.com/office/drawing/2014/main" id="{C048BE92-BA3E-0B7B-EC31-2F453D3058CD}"/>
              </a:ext>
            </a:extLst>
          </p:cNvPr>
          <p:cNvSpPr txBox="1"/>
          <p:nvPr/>
        </p:nvSpPr>
        <p:spPr>
          <a:xfrm>
            <a:off x="6079114" y="689180"/>
            <a:ext cx="8457140" cy="872034"/>
          </a:xfrm>
          <a:prstGeom prst="rect">
            <a:avLst/>
          </a:prstGeom>
        </p:spPr>
        <p:txBody>
          <a:bodyPr wrap="square" lIns="0" tIns="0" rIns="0" bIns="0" rtlCol="0" anchor="t">
            <a:spAutoFit/>
          </a:bodyPr>
          <a:lstStyle/>
          <a:p>
            <a:pPr marL="0" lvl="0" indent="0" algn="l">
              <a:lnSpc>
                <a:spcPts val="6833"/>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Research Question?</a:t>
            </a:r>
          </a:p>
        </p:txBody>
      </p:sp>
      <p:grpSp>
        <p:nvGrpSpPr>
          <p:cNvPr id="26" name="Group 32">
            <a:extLst>
              <a:ext uri="{FF2B5EF4-FFF2-40B4-BE49-F238E27FC236}">
                <a16:creationId xmlns:a16="http://schemas.microsoft.com/office/drawing/2014/main" id="{AEEC5621-6EB8-15B2-8286-C4C38CE6E231}"/>
              </a:ext>
            </a:extLst>
          </p:cNvPr>
          <p:cNvGrpSpPr/>
          <p:nvPr/>
        </p:nvGrpSpPr>
        <p:grpSpPr>
          <a:xfrm>
            <a:off x="2" y="9162259"/>
            <a:ext cx="18288000" cy="1124742"/>
            <a:chOff x="0" y="-192881"/>
            <a:chExt cx="24416939" cy="999771"/>
          </a:xfrm>
        </p:grpSpPr>
        <p:grpSp>
          <p:nvGrpSpPr>
            <p:cNvPr id="22" name="Group 33">
              <a:extLst>
                <a:ext uri="{FF2B5EF4-FFF2-40B4-BE49-F238E27FC236}">
                  <a16:creationId xmlns:a16="http://schemas.microsoft.com/office/drawing/2014/main" id="{B8880047-710A-93C1-FC4A-8073A1454870}"/>
                </a:ext>
              </a:extLst>
            </p:cNvPr>
            <p:cNvGrpSpPr/>
            <p:nvPr/>
          </p:nvGrpSpPr>
          <p:grpSpPr>
            <a:xfrm>
              <a:off x="0" y="-192881"/>
              <a:ext cx="24416939" cy="999771"/>
              <a:chOff x="0" y="-38100"/>
              <a:chExt cx="4823099" cy="197486"/>
            </a:xfrm>
          </p:grpSpPr>
          <p:sp>
            <p:nvSpPr>
              <p:cNvPr id="25" name="TextBox 35">
                <a:extLst>
                  <a:ext uri="{FF2B5EF4-FFF2-40B4-BE49-F238E27FC236}">
                    <a16:creationId xmlns:a16="http://schemas.microsoft.com/office/drawing/2014/main" id="{AA3DAEB6-65D2-0A19-6FE8-7503B0ED9F4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sp>
            <p:nvSpPr>
              <p:cNvPr id="24" name="Freeform 34">
                <a:extLst>
                  <a:ext uri="{FF2B5EF4-FFF2-40B4-BE49-F238E27FC236}">
                    <a16:creationId xmlns:a16="http://schemas.microsoft.com/office/drawing/2014/main" id="{8AC15C3A-A752-9324-19CD-6B310935270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grpSp>
        <p:sp>
          <p:nvSpPr>
            <p:cNvPr id="23" name="Freeform 36">
              <a:extLst>
                <a:ext uri="{FF2B5EF4-FFF2-40B4-BE49-F238E27FC236}">
                  <a16:creationId xmlns:a16="http://schemas.microsoft.com/office/drawing/2014/main" id="{70D4873A-05FC-10F4-B6E1-3015E0EDC416}"/>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grpSp>
        <p:nvGrpSpPr>
          <p:cNvPr id="30" name="Group 13">
            <a:extLst>
              <a:ext uri="{FF2B5EF4-FFF2-40B4-BE49-F238E27FC236}">
                <a16:creationId xmlns:a16="http://schemas.microsoft.com/office/drawing/2014/main" id="{AE7D668C-FB26-CB3C-BE15-173E077E1571}"/>
              </a:ext>
            </a:extLst>
          </p:cNvPr>
          <p:cNvGrpSpPr/>
          <p:nvPr/>
        </p:nvGrpSpPr>
        <p:grpSpPr>
          <a:xfrm>
            <a:off x="596434" y="3257503"/>
            <a:ext cx="677751" cy="717463"/>
            <a:chOff x="0" y="-47625"/>
            <a:chExt cx="812800" cy="860425"/>
          </a:xfrm>
        </p:grpSpPr>
        <p:sp>
          <p:nvSpPr>
            <p:cNvPr id="28" name="Freeform 14">
              <a:extLst>
                <a:ext uri="{FF2B5EF4-FFF2-40B4-BE49-F238E27FC236}">
                  <a16:creationId xmlns:a16="http://schemas.microsoft.com/office/drawing/2014/main" id="{6E891538-19A0-7B9E-E859-5ACC15CAEC5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9" name="TextBox 15">
              <a:extLst>
                <a:ext uri="{FF2B5EF4-FFF2-40B4-BE49-F238E27FC236}">
                  <a16:creationId xmlns:a16="http://schemas.microsoft.com/office/drawing/2014/main" id="{5ECC1CF4-EF9A-12E4-16A1-7032932142B4}"/>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17">
            <a:extLst>
              <a:ext uri="{FF2B5EF4-FFF2-40B4-BE49-F238E27FC236}">
                <a16:creationId xmlns:a16="http://schemas.microsoft.com/office/drawing/2014/main" id="{1BF85CD0-6C3C-D4E7-E981-32F3AF4C4661}"/>
              </a:ext>
            </a:extLst>
          </p:cNvPr>
          <p:cNvSpPr txBox="1"/>
          <p:nvPr/>
        </p:nvSpPr>
        <p:spPr>
          <a:xfrm>
            <a:off x="687255" y="34811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6" name="Group 19">
            <a:extLst>
              <a:ext uri="{FF2B5EF4-FFF2-40B4-BE49-F238E27FC236}">
                <a16:creationId xmlns:a16="http://schemas.microsoft.com/office/drawing/2014/main" id="{1236D9DB-2EA3-ABA2-733D-A12B0F9189DB}"/>
              </a:ext>
            </a:extLst>
          </p:cNvPr>
          <p:cNvGrpSpPr/>
          <p:nvPr/>
        </p:nvGrpSpPr>
        <p:grpSpPr>
          <a:xfrm>
            <a:off x="596435" y="5065226"/>
            <a:ext cx="677751" cy="717463"/>
            <a:chOff x="0" y="-47625"/>
            <a:chExt cx="812800" cy="860425"/>
          </a:xfrm>
        </p:grpSpPr>
        <p:sp>
          <p:nvSpPr>
            <p:cNvPr id="34" name="Freeform 20">
              <a:extLst>
                <a:ext uri="{FF2B5EF4-FFF2-40B4-BE49-F238E27FC236}">
                  <a16:creationId xmlns:a16="http://schemas.microsoft.com/office/drawing/2014/main" id="{EC59A795-3564-79C7-2A8E-054A356CBF4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5" name="TextBox 21">
              <a:extLst>
                <a:ext uri="{FF2B5EF4-FFF2-40B4-BE49-F238E27FC236}">
                  <a16:creationId xmlns:a16="http://schemas.microsoft.com/office/drawing/2014/main" id="{E80F7FFE-B731-DD9B-3D46-2720EA288191}"/>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8" name="TextBox 23">
            <a:extLst>
              <a:ext uri="{FF2B5EF4-FFF2-40B4-BE49-F238E27FC236}">
                <a16:creationId xmlns:a16="http://schemas.microsoft.com/office/drawing/2014/main" id="{A250BD6F-23E5-B339-8918-AE58153FA21A}"/>
              </a:ext>
            </a:extLst>
          </p:cNvPr>
          <p:cNvSpPr txBox="1"/>
          <p:nvPr/>
        </p:nvSpPr>
        <p:spPr>
          <a:xfrm>
            <a:off x="687255" y="528093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2" name="Group 25">
            <a:extLst>
              <a:ext uri="{FF2B5EF4-FFF2-40B4-BE49-F238E27FC236}">
                <a16:creationId xmlns:a16="http://schemas.microsoft.com/office/drawing/2014/main" id="{F85997BB-666B-4EC6-8295-B945572FE209}"/>
              </a:ext>
            </a:extLst>
          </p:cNvPr>
          <p:cNvGrpSpPr/>
          <p:nvPr/>
        </p:nvGrpSpPr>
        <p:grpSpPr>
          <a:xfrm>
            <a:off x="596435" y="6939054"/>
            <a:ext cx="677751" cy="717463"/>
            <a:chOff x="0" y="-47625"/>
            <a:chExt cx="812800" cy="860425"/>
          </a:xfrm>
        </p:grpSpPr>
        <p:sp>
          <p:nvSpPr>
            <p:cNvPr id="40" name="Freeform 26">
              <a:extLst>
                <a:ext uri="{FF2B5EF4-FFF2-40B4-BE49-F238E27FC236}">
                  <a16:creationId xmlns:a16="http://schemas.microsoft.com/office/drawing/2014/main" id="{5D43ED49-4E9E-EAD9-497A-C5DA0E54ED2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41" name="TextBox 27">
              <a:extLst>
                <a:ext uri="{FF2B5EF4-FFF2-40B4-BE49-F238E27FC236}">
                  <a16:creationId xmlns:a16="http://schemas.microsoft.com/office/drawing/2014/main" id="{E824F190-A528-6100-4765-CF17590D38B5}"/>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4" name="TextBox 29">
            <a:extLst>
              <a:ext uri="{FF2B5EF4-FFF2-40B4-BE49-F238E27FC236}">
                <a16:creationId xmlns:a16="http://schemas.microsoft.com/office/drawing/2014/main" id="{72999CD4-8F9D-D731-2064-4E54A687E2DF}"/>
              </a:ext>
            </a:extLst>
          </p:cNvPr>
          <p:cNvSpPr txBox="1"/>
          <p:nvPr/>
        </p:nvSpPr>
        <p:spPr>
          <a:xfrm>
            <a:off x="665892" y="716062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46" name="Rectangle 5">
            <a:extLst>
              <a:ext uri="{FF2B5EF4-FFF2-40B4-BE49-F238E27FC236}">
                <a16:creationId xmlns:a16="http://schemas.microsoft.com/office/drawing/2014/main" id="{C9692A5E-3827-9395-0FD6-EC5B3082AE5F}"/>
              </a:ext>
            </a:extLst>
          </p:cNvPr>
          <p:cNvSpPr>
            <a:spLocks noChangeArrowheads="1"/>
          </p:cNvSpPr>
          <p:nvPr/>
        </p:nvSpPr>
        <p:spPr bwMode="auto">
          <a:xfrm>
            <a:off x="1317407" y="3004630"/>
            <a:ext cx="10212534" cy="114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How do different NPK values, plant age, and fertilizer types influence the optimal amount of fertilizer needed for plant growth?</a:t>
            </a:r>
            <a:endParaRPr lang="en-US">
              <a:ea typeface="+mn-lt"/>
              <a:cs typeface="+mn-lt"/>
            </a:endParaRPr>
          </a:p>
        </p:txBody>
      </p:sp>
      <p:sp>
        <p:nvSpPr>
          <p:cNvPr id="48" name="Rectangle 5">
            <a:extLst>
              <a:ext uri="{FF2B5EF4-FFF2-40B4-BE49-F238E27FC236}">
                <a16:creationId xmlns:a16="http://schemas.microsoft.com/office/drawing/2014/main" id="{BDA78E84-F099-8C83-855E-811E3DAB170A}"/>
              </a:ext>
            </a:extLst>
          </p:cNvPr>
          <p:cNvSpPr>
            <a:spLocks noChangeArrowheads="1"/>
          </p:cNvSpPr>
          <p:nvPr/>
        </p:nvSpPr>
        <p:spPr bwMode="auto">
          <a:xfrm>
            <a:off x="1335202" y="4819126"/>
            <a:ext cx="9781568" cy="11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How do soil moisture levels and plant age affect the amount of water needed for plant growth?</a:t>
            </a:r>
            <a:endParaRPr lang="en-US">
              <a:ea typeface="+mn-lt"/>
              <a:cs typeface="+mn-lt"/>
            </a:endParaRPr>
          </a:p>
        </p:txBody>
      </p:sp>
      <p:sp>
        <p:nvSpPr>
          <p:cNvPr id="50" name="Rectangle 5">
            <a:extLst>
              <a:ext uri="{FF2B5EF4-FFF2-40B4-BE49-F238E27FC236}">
                <a16:creationId xmlns:a16="http://schemas.microsoft.com/office/drawing/2014/main" id="{75A7635F-C973-5844-0B3A-2B2CA4F5AE6B}"/>
              </a:ext>
            </a:extLst>
          </p:cNvPr>
          <p:cNvSpPr>
            <a:spLocks noChangeArrowheads="1"/>
          </p:cNvSpPr>
          <p:nvPr/>
        </p:nvSpPr>
        <p:spPr bwMode="auto">
          <a:xfrm>
            <a:off x="1306072" y="6697994"/>
            <a:ext cx="10062633"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Can using a Voting Regressor improve the accuracy of predicting fertilizer and water amounts compared to individual models like </a:t>
            </a:r>
            <a:r>
              <a:rPr lang="en-US" sz="2400" err="1">
                <a:ea typeface="+mn-lt"/>
                <a:cs typeface="+mn-lt"/>
              </a:rPr>
              <a:t>CatBoost</a:t>
            </a:r>
            <a:r>
              <a:rPr lang="en-US" sz="2400">
                <a:ea typeface="+mn-lt"/>
                <a:cs typeface="+mn-lt"/>
              </a:rPr>
              <a:t> and LGM?</a:t>
            </a:r>
            <a:endParaRPr lang="en-US">
              <a:ea typeface="+mn-lt"/>
              <a:cs typeface="+mn-lt"/>
            </a:endParaRPr>
          </a:p>
        </p:txBody>
      </p:sp>
      <p:sp>
        <p:nvSpPr>
          <p:cNvPr id="9" name="TextBox 8">
            <a:extLst>
              <a:ext uri="{FF2B5EF4-FFF2-40B4-BE49-F238E27FC236}">
                <a16:creationId xmlns:a16="http://schemas.microsoft.com/office/drawing/2014/main" id="{99B16D2E-D5B4-87E5-DFF7-9B475A956CB4}"/>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10" name="TextBox 9">
            <a:extLst>
              <a:ext uri="{FF2B5EF4-FFF2-40B4-BE49-F238E27FC236}">
                <a16:creationId xmlns:a16="http://schemas.microsoft.com/office/drawing/2014/main" id="{EB0F4D8F-A726-5599-9AC6-1281E80344A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30</a:t>
            </a:r>
            <a:endParaRPr lang="en-US"/>
          </a:p>
          <a:p>
            <a:endParaRPr lang="en-US" sz="2400" b="1">
              <a:solidFill>
                <a:srgbClr val="1C1C3D"/>
              </a:solidFill>
              <a:ea typeface="Calibri"/>
              <a:cs typeface="Calibri"/>
            </a:endParaRPr>
          </a:p>
        </p:txBody>
      </p:sp>
      <p:pic>
        <p:nvPicPr>
          <p:cNvPr id="11" name="Picture 10" descr="A metal frame with metal beams&#10;&#10;AI-generated content may be incorrect.">
            <a:extLst>
              <a:ext uri="{FF2B5EF4-FFF2-40B4-BE49-F238E27FC236}">
                <a16:creationId xmlns:a16="http://schemas.microsoft.com/office/drawing/2014/main" id="{24FC31EA-3847-5BD6-18F8-0B1BF0241C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5135" y="6064296"/>
            <a:ext cx="6445091" cy="3030727"/>
          </a:xfrm>
          <a:prstGeom prst="rect">
            <a:avLst/>
          </a:prstGeom>
        </p:spPr>
      </p:pic>
      <p:pic>
        <p:nvPicPr>
          <p:cNvPr id="3" name="Picture 2" descr="A person walking in a greenhouse&#10;&#10;AI-generated content may be incorrect.">
            <a:extLst>
              <a:ext uri="{FF2B5EF4-FFF2-40B4-BE49-F238E27FC236}">
                <a16:creationId xmlns:a16="http://schemas.microsoft.com/office/drawing/2014/main" id="{7698CFE3-25DE-D0BA-6921-AE0121DB5C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35280" y="254701"/>
            <a:ext cx="4086920" cy="5449226"/>
          </a:xfrm>
          <a:prstGeom prst="rect">
            <a:avLst/>
          </a:prstGeom>
        </p:spPr>
      </p:pic>
      <p:pic>
        <p:nvPicPr>
          <p:cNvPr id="12" name="Picture 11" descr="A pile of tomatoes in a market&#10;&#10;AI-generated content may be incorrect.">
            <a:extLst>
              <a:ext uri="{FF2B5EF4-FFF2-40B4-BE49-F238E27FC236}">
                <a16:creationId xmlns:a16="http://schemas.microsoft.com/office/drawing/2014/main" id="{76621B1A-2CB1-272D-E8BE-763010F9C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818" y="232639"/>
            <a:ext cx="2794628" cy="2095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961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B3BAABFB-F913-73B2-82FC-FF0B7EA795B0}"/>
              </a:ext>
            </a:extLst>
          </p:cNvPr>
          <p:cNvSpPr txBox="1"/>
          <p:nvPr/>
        </p:nvSpPr>
        <p:spPr>
          <a:xfrm>
            <a:off x="1836219" y="14548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Main Objective</a:t>
            </a:r>
          </a:p>
        </p:txBody>
      </p:sp>
      <p:grpSp>
        <p:nvGrpSpPr>
          <p:cNvPr id="13" name="Group 32">
            <a:extLst>
              <a:ext uri="{FF2B5EF4-FFF2-40B4-BE49-F238E27FC236}">
                <a16:creationId xmlns:a16="http://schemas.microsoft.com/office/drawing/2014/main" id="{BD3E48CA-4EAA-815A-B3D1-581282C24D51}"/>
              </a:ext>
            </a:extLst>
          </p:cNvPr>
          <p:cNvGrpSpPr/>
          <p:nvPr/>
        </p:nvGrpSpPr>
        <p:grpSpPr>
          <a:xfrm>
            <a:off x="0" y="9155805"/>
            <a:ext cx="18288000" cy="1124742"/>
            <a:chOff x="0" y="-192881"/>
            <a:chExt cx="24416939" cy="999771"/>
          </a:xfrm>
        </p:grpSpPr>
        <p:grpSp>
          <p:nvGrpSpPr>
            <p:cNvPr id="9" name="Group 33">
              <a:extLst>
                <a:ext uri="{FF2B5EF4-FFF2-40B4-BE49-F238E27FC236}">
                  <a16:creationId xmlns:a16="http://schemas.microsoft.com/office/drawing/2014/main" id="{AB8032C8-6099-7E50-7B83-6952E784E2B5}"/>
                </a:ext>
              </a:extLst>
            </p:cNvPr>
            <p:cNvGrpSpPr/>
            <p:nvPr/>
          </p:nvGrpSpPr>
          <p:grpSpPr>
            <a:xfrm>
              <a:off x="0" y="-192881"/>
              <a:ext cx="24416939" cy="999771"/>
              <a:chOff x="0" y="-38100"/>
              <a:chExt cx="4823099" cy="197486"/>
            </a:xfrm>
          </p:grpSpPr>
          <p:sp>
            <p:nvSpPr>
              <p:cNvPr id="11" name="Freeform 34">
                <a:extLst>
                  <a:ext uri="{FF2B5EF4-FFF2-40B4-BE49-F238E27FC236}">
                    <a16:creationId xmlns:a16="http://schemas.microsoft.com/office/drawing/2014/main" id="{B5EC3CC0-5F38-54AD-469F-AD8BB601AFAA}"/>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2" name="TextBox 35">
                <a:extLst>
                  <a:ext uri="{FF2B5EF4-FFF2-40B4-BE49-F238E27FC236}">
                    <a16:creationId xmlns:a16="http://schemas.microsoft.com/office/drawing/2014/main" id="{7EE6DC32-287A-16D0-D00F-C2EC3E3EDF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0" name="Freeform 36">
              <a:extLst>
                <a:ext uri="{FF2B5EF4-FFF2-40B4-BE49-F238E27FC236}">
                  <a16:creationId xmlns:a16="http://schemas.microsoft.com/office/drawing/2014/main" id="{32C073DD-6B94-AD36-44C8-F446E476E62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15" name="Rectangle 14">
            <a:extLst>
              <a:ext uri="{FF2B5EF4-FFF2-40B4-BE49-F238E27FC236}">
                <a16:creationId xmlns:a16="http://schemas.microsoft.com/office/drawing/2014/main" id="{DA3D5648-6077-AC26-C7DB-C0E7BD16CF8D}"/>
              </a:ext>
            </a:extLst>
          </p:cNvPr>
          <p:cNvSpPr/>
          <p:nvPr/>
        </p:nvSpPr>
        <p:spPr>
          <a:xfrm>
            <a:off x="2165237" y="2827263"/>
            <a:ext cx="1120140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5">
            <a:extLst>
              <a:ext uri="{FF2B5EF4-FFF2-40B4-BE49-F238E27FC236}">
                <a16:creationId xmlns:a16="http://schemas.microsoft.com/office/drawing/2014/main" id="{74EC59CC-6EA2-2866-C7C3-86800E9C793A}"/>
              </a:ext>
            </a:extLst>
          </p:cNvPr>
          <p:cNvSpPr txBox="1"/>
          <p:nvPr/>
        </p:nvSpPr>
        <p:spPr>
          <a:xfrm>
            <a:off x="2586271" y="3222188"/>
            <a:ext cx="10359332" cy="2462213"/>
          </a:xfrm>
          <a:prstGeom prst="rect">
            <a:avLst/>
          </a:prstGeom>
        </p:spPr>
        <p:txBody>
          <a:bodyPr wrap="square" lIns="0" tIns="0" rIns="0" bIns="0" rtlCol="0" anchor="t">
            <a:spAutoFit/>
          </a:bodyPr>
          <a:lstStyle/>
          <a:p>
            <a:pPr algn="ctr"/>
            <a:r>
              <a:rPr lang="en-US" sz="4000">
                <a:ea typeface="+mn-lt"/>
                <a:cs typeface="+mn-lt"/>
              </a:rPr>
              <a:t>The objective is to develop machine learning models that predict optimal fertilizer and irrigation amounts based on plant age, NPK values, and soil moisture.</a:t>
            </a:r>
          </a:p>
        </p:txBody>
      </p:sp>
      <p:grpSp>
        <p:nvGrpSpPr>
          <p:cNvPr id="23" name="Group 5">
            <a:extLst>
              <a:ext uri="{FF2B5EF4-FFF2-40B4-BE49-F238E27FC236}">
                <a16:creationId xmlns:a16="http://schemas.microsoft.com/office/drawing/2014/main" id="{043495F8-9439-C0D1-A5FE-F0E225C018C7}"/>
              </a:ext>
            </a:extLst>
          </p:cNvPr>
          <p:cNvGrpSpPr/>
          <p:nvPr/>
        </p:nvGrpSpPr>
        <p:grpSpPr>
          <a:xfrm>
            <a:off x="15450182" y="7835453"/>
            <a:ext cx="4593419" cy="4523268"/>
            <a:chOff x="0" y="0"/>
            <a:chExt cx="812800" cy="812800"/>
          </a:xfrm>
          <a:noFill/>
        </p:grpSpPr>
        <p:sp>
          <p:nvSpPr>
            <p:cNvPr id="21" name="Freeform 6">
              <a:extLst>
                <a:ext uri="{FF2B5EF4-FFF2-40B4-BE49-F238E27FC236}">
                  <a16:creationId xmlns:a16="http://schemas.microsoft.com/office/drawing/2014/main" id="{8C9BCD24-7142-669B-F7BB-43649E6E7E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22" name="TextBox 7">
              <a:extLst>
                <a:ext uri="{FF2B5EF4-FFF2-40B4-BE49-F238E27FC236}">
                  <a16:creationId xmlns:a16="http://schemas.microsoft.com/office/drawing/2014/main" id="{44598AC3-DE80-5152-E894-C7F153D8E49B}"/>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33" name="Group 5">
            <a:extLst>
              <a:ext uri="{FF2B5EF4-FFF2-40B4-BE49-F238E27FC236}">
                <a16:creationId xmlns:a16="http://schemas.microsoft.com/office/drawing/2014/main" id="{D11E203C-C147-2C60-9C2A-444FFEDFBE9D}"/>
              </a:ext>
            </a:extLst>
          </p:cNvPr>
          <p:cNvGrpSpPr/>
          <p:nvPr/>
        </p:nvGrpSpPr>
        <p:grpSpPr>
          <a:xfrm>
            <a:off x="-1676401" y="-1638300"/>
            <a:ext cx="4593419" cy="4523268"/>
            <a:chOff x="0" y="0"/>
            <a:chExt cx="812800" cy="812800"/>
          </a:xfrm>
          <a:noFill/>
        </p:grpSpPr>
        <p:sp>
          <p:nvSpPr>
            <p:cNvPr id="31" name="Freeform 6">
              <a:extLst>
                <a:ext uri="{FF2B5EF4-FFF2-40B4-BE49-F238E27FC236}">
                  <a16:creationId xmlns:a16="http://schemas.microsoft.com/office/drawing/2014/main" id="{7AA7996B-AF04-00D5-BCCF-994E06BD4D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2" name="TextBox 7">
              <a:extLst>
                <a:ext uri="{FF2B5EF4-FFF2-40B4-BE49-F238E27FC236}">
                  <a16:creationId xmlns:a16="http://schemas.microsoft.com/office/drawing/2014/main" id="{F747A944-4DB2-CB25-548F-F7FCAA71F828}"/>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C2E8C6EA-95BE-2A6E-8016-D9A3E8E6CD82}"/>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4" name="TextBox 3">
            <a:extLst>
              <a:ext uri="{FF2B5EF4-FFF2-40B4-BE49-F238E27FC236}">
                <a16:creationId xmlns:a16="http://schemas.microsoft.com/office/drawing/2014/main" id="{57D1ADB7-9505-CC87-FD0A-D454CF9C327B}"/>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7" name="TextBox 6">
            <a:extLst>
              <a:ext uri="{FF2B5EF4-FFF2-40B4-BE49-F238E27FC236}">
                <a16:creationId xmlns:a16="http://schemas.microsoft.com/office/drawing/2014/main" id="{8F97667C-E25B-FD73-6E69-9FDDEF8B2143}"/>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31</a:t>
            </a:r>
            <a:endParaRPr lang="en-US"/>
          </a:p>
          <a:p>
            <a:endParaRPr lang="en-US" sz="2400" b="1">
              <a:solidFill>
                <a:srgbClr val="1C1C3D"/>
              </a:solidFill>
              <a:ea typeface="Calibri"/>
              <a:cs typeface="Calibri"/>
            </a:endParaRPr>
          </a:p>
        </p:txBody>
      </p:sp>
      <p:pic>
        <p:nvPicPr>
          <p:cNvPr id="5" name="Picture 4" descr="A person on a trailer on a dirt road&#10;&#10;AI-generated content may be incorrect.">
            <a:extLst>
              <a:ext uri="{FF2B5EF4-FFF2-40B4-BE49-F238E27FC236}">
                <a16:creationId xmlns:a16="http://schemas.microsoft.com/office/drawing/2014/main" id="{6FFFAA6A-C205-B2B4-8EEC-5531DA4344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8149" y="429964"/>
            <a:ext cx="3865332" cy="5153776"/>
          </a:xfrm>
          <a:prstGeom prst="rect">
            <a:avLst/>
          </a:prstGeom>
        </p:spPr>
      </p:pic>
      <p:pic>
        <p:nvPicPr>
          <p:cNvPr id="8" name="Picture 7" descr="A field with a building in the background&#10;&#10;AI-generated content may be incorrect.">
            <a:extLst>
              <a:ext uri="{FF2B5EF4-FFF2-40B4-BE49-F238E27FC236}">
                <a16:creationId xmlns:a16="http://schemas.microsoft.com/office/drawing/2014/main" id="{E74D7132-B3C4-297E-9E09-AA8D88B6F9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223" y="6200511"/>
            <a:ext cx="4035192" cy="3026394"/>
          </a:xfrm>
          <a:prstGeom prst="rect">
            <a:avLst/>
          </a:prstGeom>
        </p:spPr>
      </p:pic>
      <p:pic>
        <p:nvPicPr>
          <p:cNvPr id="14" name="Picture 13" descr="A pile of tomatoes in a market&#10;&#10;AI-generated content may be incorrect.">
            <a:extLst>
              <a:ext uri="{FF2B5EF4-FFF2-40B4-BE49-F238E27FC236}">
                <a16:creationId xmlns:a16="http://schemas.microsoft.com/office/drawing/2014/main" id="{CBA00114-0625-9154-0E61-EF47C6F20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40238" y="6292615"/>
            <a:ext cx="2794628" cy="20959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75081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5">
            <a:extLst>
              <a:ext uri="{FF2B5EF4-FFF2-40B4-BE49-F238E27FC236}">
                <a16:creationId xmlns:a16="http://schemas.microsoft.com/office/drawing/2014/main" id="{3B29EB66-DDB5-8436-ABF0-E4C34852130A}"/>
              </a:ext>
            </a:extLst>
          </p:cNvPr>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sp>
        <p:nvSpPr>
          <p:cNvPr id="11" name="Freeform 16">
            <a:extLst>
              <a:ext uri="{FF2B5EF4-FFF2-40B4-BE49-F238E27FC236}">
                <a16:creationId xmlns:a16="http://schemas.microsoft.com/office/drawing/2014/main" id="{CA91D1FC-A52E-8BD7-1982-F917B8C02BA2}"/>
              </a:ext>
            </a:extLst>
          </p:cNvPr>
          <p:cNvSpPr/>
          <p:nvPr/>
        </p:nvSpPr>
        <p:spPr>
          <a:xfrm rot="17390262">
            <a:off x="1070806" y="896564"/>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2"/>
            <a:stretch>
              <a:fillRect/>
            </a:stretch>
          </a:blipFill>
        </p:spPr>
        <p:txBody>
          <a:bodyPr/>
          <a:lstStyle/>
          <a:p>
            <a:endParaRPr lang="en-US"/>
          </a:p>
        </p:txBody>
      </p:sp>
      <p:grpSp>
        <p:nvGrpSpPr>
          <p:cNvPr id="15" name="Group 17">
            <a:extLst>
              <a:ext uri="{FF2B5EF4-FFF2-40B4-BE49-F238E27FC236}">
                <a16:creationId xmlns:a16="http://schemas.microsoft.com/office/drawing/2014/main" id="{309FC4CB-DC79-AAED-E30B-03CA5B8F34B3}"/>
              </a:ext>
            </a:extLst>
          </p:cNvPr>
          <p:cNvGrpSpPr/>
          <p:nvPr/>
        </p:nvGrpSpPr>
        <p:grpSpPr>
          <a:xfrm>
            <a:off x="972781" y="2527128"/>
            <a:ext cx="677751" cy="717463"/>
            <a:chOff x="0" y="-47625"/>
            <a:chExt cx="812800" cy="860425"/>
          </a:xfrm>
        </p:grpSpPr>
        <p:sp>
          <p:nvSpPr>
            <p:cNvPr id="13" name="Freeform 18">
              <a:extLst>
                <a:ext uri="{FF2B5EF4-FFF2-40B4-BE49-F238E27FC236}">
                  <a16:creationId xmlns:a16="http://schemas.microsoft.com/office/drawing/2014/main" id="{8909EF22-8C4B-DCBD-159A-EF9B0FE2D83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4" name="TextBox 19">
              <a:extLst>
                <a:ext uri="{FF2B5EF4-FFF2-40B4-BE49-F238E27FC236}">
                  <a16:creationId xmlns:a16="http://schemas.microsoft.com/office/drawing/2014/main" id="{987AD1EA-E85C-1E41-04AA-5DD1A0D01C99}"/>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7" name="TextBox 21">
            <a:extLst>
              <a:ext uri="{FF2B5EF4-FFF2-40B4-BE49-F238E27FC236}">
                <a16:creationId xmlns:a16="http://schemas.microsoft.com/office/drawing/2014/main" id="{C190F2F1-4ED1-6CAB-2C18-15E7CF4ECA8E}"/>
              </a:ext>
            </a:extLst>
          </p:cNvPr>
          <p:cNvSpPr txBox="1"/>
          <p:nvPr/>
        </p:nvSpPr>
        <p:spPr>
          <a:xfrm>
            <a:off x="1063601" y="274283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1" name="Group 23">
            <a:extLst>
              <a:ext uri="{FF2B5EF4-FFF2-40B4-BE49-F238E27FC236}">
                <a16:creationId xmlns:a16="http://schemas.microsoft.com/office/drawing/2014/main" id="{A86DE3AE-9398-1306-C2F4-AF924D01BAEE}"/>
              </a:ext>
            </a:extLst>
          </p:cNvPr>
          <p:cNvGrpSpPr/>
          <p:nvPr/>
        </p:nvGrpSpPr>
        <p:grpSpPr>
          <a:xfrm>
            <a:off x="964820" y="4650659"/>
            <a:ext cx="677751" cy="717463"/>
            <a:chOff x="0" y="-47625"/>
            <a:chExt cx="812800" cy="860425"/>
          </a:xfrm>
        </p:grpSpPr>
        <p:sp>
          <p:nvSpPr>
            <p:cNvPr id="19" name="Freeform 24">
              <a:extLst>
                <a:ext uri="{FF2B5EF4-FFF2-40B4-BE49-F238E27FC236}">
                  <a16:creationId xmlns:a16="http://schemas.microsoft.com/office/drawing/2014/main" id="{7E874EA0-A46C-2CDD-1EE4-849CCADAB17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0" name="TextBox 25">
              <a:extLst>
                <a:ext uri="{FF2B5EF4-FFF2-40B4-BE49-F238E27FC236}">
                  <a16:creationId xmlns:a16="http://schemas.microsoft.com/office/drawing/2014/main" id="{2752DD74-B82A-1974-386F-0A5CD723B988}"/>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3" name="TextBox 27">
            <a:extLst>
              <a:ext uri="{FF2B5EF4-FFF2-40B4-BE49-F238E27FC236}">
                <a16:creationId xmlns:a16="http://schemas.microsoft.com/office/drawing/2014/main" id="{A214F67F-352E-490F-E329-124B2CBF783F}"/>
              </a:ext>
            </a:extLst>
          </p:cNvPr>
          <p:cNvSpPr txBox="1"/>
          <p:nvPr/>
        </p:nvSpPr>
        <p:spPr>
          <a:xfrm>
            <a:off x="1055640" y="486636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7" name="Group 29">
            <a:extLst>
              <a:ext uri="{FF2B5EF4-FFF2-40B4-BE49-F238E27FC236}">
                <a16:creationId xmlns:a16="http://schemas.microsoft.com/office/drawing/2014/main" id="{A408DF79-BD5F-95C0-4607-08A0603F6812}"/>
              </a:ext>
            </a:extLst>
          </p:cNvPr>
          <p:cNvGrpSpPr/>
          <p:nvPr/>
        </p:nvGrpSpPr>
        <p:grpSpPr>
          <a:xfrm>
            <a:off x="955281" y="6642006"/>
            <a:ext cx="677751" cy="717463"/>
            <a:chOff x="0" y="-47625"/>
            <a:chExt cx="812800" cy="860425"/>
          </a:xfrm>
        </p:grpSpPr>
        <p:sp>
          <p:nvSpPr>
            <p:cNvPr id="25" name="Freeform 30">
              <a:extLst>
                <a:ext uri="{FF2B5EF4-FFF2-40B4-BE49-F238E27FC236}">
                  <a16:creationId xmlns:a16="http://schemas.microsoft.com/office/drawing/2014/main" id="{1FE97E1B-7785-BE9E-C188-CBE262B6C43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6" name="TextBox 31">
              <a:extLst>
                <a:ext uri="{FF2B5EF4-FFF2-40B4-BE49-F238E27FC236}">
                  <a16:creationId xmlns:a16="http://schemas.microsoft.com/office/drawing/2014/main" id="{BDE98698-6075-9315-8937-4EB8DB98CE31}"/>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1" name="TextBox 33">
            <a:extLst>
              <a:ext uri="{FF2B5EF4-FFF2-40B4-BE49-F238E27FC236}">
                <a16:creationId xmlns:a16="http://schemas.microsoft.com/office/drawing/2014/main" id="{DB6B17AE-3DC5-E95D-1E0D-3A10B8395BFF}"/>
              </a:ext>
            </a:extLst>
          </p:cNvPr>
          <p:cNvSpPr txBox="1"/>
          <p:nvPr/>
        </p:nvSpPr>
        <p:spPr>
          <a:xfrm>
            <a:off x="1046101" y="6857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3" name="TextBox 39">
            <a:extLst>
              <a:ext uri="{FF2B5EF4-FFF2-40B4-BE49-F238E27FC236}">
                <a16:creationId xmlns:a16="http://schemas.microsoft.com/office/drawing/2014/main" id="{E2C2274E-5BE9-82B4-C695-977AFCFB415A}"/>
              </a:ext>
            </a:extLst>
          </p:cNvPr>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39" name="Group 32">
            <a:extLst>
              <a:ext uri="{FF2B5EF4-FFF2-40B4-BE49-F238E27FC236}">
                <a16:creationId xmlns:a16="http://schemas.microsoft.com/office/drawing/2014/main" id="{F7C5F4F7-9828-3AF5-76CE-14428C07F021}"/>
              </a:ext>
            </a:extLst>
          </p:cNvPr>
          <p:cNvGrpSpPr/>
          <p:nvPr/>
        </p:nvGrpSpPr>
        <p:grpSpPr>
          <a:xfrm>
            <a:off x="0" y="9148597"/>
            <a:ext cx="18288000" cy="1124742"/>
            <a:chOff x="0" y="-192881"/>
            <a:chExt cx="24416939" cy="999771"/>
          </a:xfrm>
        </p:grpSpPr>
        <p:grpSp>
          <p:nvGrpSpPr>
            <p:cNvPr id="35" name="Group 33">
              <a:extLst>
                <a:ext uri="{FF2B5EF4-FFF2-40B4-BE49-F238E27FC236}">
                  <a16:creationId xmlns:a16="http://schemas.microsoft.com/office/drawing/2014/main" id="{768FBF42-86E1-576A-59EA-F8D5A6F04693}"/>
                </a:ext>
              </a:extLst>
            </p:cNvPr>
            <p:cNvGrpSpPr/>
            <p:nvPr/>
          </p:nvGrpSpPr>
          <p:grpSpPr>
            <a:xfrm>
              <a:off x="0" y="-192881"/>
              <a:ext cx="24416939" cy="999771"/>
              <a:chOff x="0" y="-38100"/>
              <a:chExt cx="4823099" cy="197486"/>
            </a:xfrm>
          </p:grpSpPr>
          <p:sp>
            <p:nvSpPr>
              <p:cNvPr id="37" name="Freeform 34">
                <a:extLst>
                  <a:ext uri="{FF2B5EF4-FFF2-40B4-BE49-F238E27FC236}">
                    <a16:creationId xmlns:a16="http://schemas.microsoft.com/office/drawing/2014/main" id="{254213BD-6576-AF0C-3B6E-7576FFFB00C0}"/>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8" name="TextBox 35">
                <a:extLst>
                  <a:ext uri="{FF2B5EF4-FFF2-40B4-BE49-F238E27FC236}">
                    <a16:creationId xmlns:a16="http://schemas.microsoft.com/office/drawing/2014/main" id="{C136680B-53BB-DFED-E520-FE171C2F523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36" name="Freeform 36">
              <a:extLst>
                <a:ext uri="{FF2B5EF4-FFF2-40B4-BE49-F238E27FC236}">
                  <a16:creationId xmlns:a16="http://schemas.microsoft.com/office/drawing/2014/main" id="{7AD54864-DD7E-9BCF-DDDD-1E6BC03838C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41" name="TextBox 32">
            <a:extLst>
              <a:ext uri="{FF2B5EF4-FFF2-40B4-BE49-F238E27FC236}">
                <a16:creationId xmlns:a16="http://schemas.microsoft.com/office/drawing/2014/main" id="{34A58F40-4562-57C1-ED7B-43CAFF89A9B5}"/>
              </a:ext>
            </a:extLst>
          </p:cNvPr>
          <p:cNvSpPr txBox="1"/>
          <p:nvPr/>
        </p:nvSpPr>
        <p:spPr>
          <a:xfrm>
            <a:off x="2171607" y="5591628"/>
            <a:ext cx="7906706" cy="231217"/>
          </a:xfrm>
          <a:prstGeom prst="rect">
            <a:avLst/>
          </a:prstGeom>
        </p:spPr>
        <p:txBody>
          <a:bodyPr wrap="square" lIns="0" tIns="0" rIns="0" bIns="0" rtlCol="0" anchor="t">
            <a:spAutoFit/>
          </a:bodyPr>
          <a:lstStyle/>
          <a:p>
            <a:pPr>
              <a:lnSpc>
                <a:spcPts val="1680"/>
              </a:lnSpc>
              <a:spcBef>
                <a:spcPct val="0"/>
              </a:spcBef>
            </a:pPr>
            <a:r>
              <a:rPr lang="en-US" sz="2000">
                <a:ea typeface="+mn-lt"/>
                <a:cs typeface="+mn-lt"/>
              </a:rPr>
              <a:t>Use real-time soil data to adjust fertilization and irrigation rates dynamically.</a:t>
            </a:r>
            <a:endParaRPr lang="en-US" sz="2000">
              <a:ea typeface="Calibri"/>
              <a:cs typeface="Calibri"/>
            </a:endParaRPr>
          </a:p>
        </p:txBody>
      </p:sp>
      <p:sp>
        <p:nvSpPr>
          <p:cNvPr id="43" name="TextBox 32">
            <a:extLst>
              <a:ext uri="{FF2B5EF4-FFF2-40B4-BE49-F238E27FC236}">
                <a16:creationId xmlns:a16="http://schemas.microsoft.com/office/drawing/2014/main" id="{E0552B29-1345-61A9-D058-FB4B415069EB}"/>
              </a:ext>
            </a:extLst>
          </p:cNvPr>
          <p:cNvSpPr txBox="1"/>
          <p:nvPr/>
        </p:nvSpPr>
        <p:spPr>
          <a:xfrm>
            <a:off x="2171607" y="3418575"/>
            <a:ext cx="7906706" cy="1154547"/>
          </a:xfrm>
          <a:prstGeom prst="rect">
            <a:avLst/>
          </a:prstGeom>
        </p:spPr>
        <p:txBody>
          <a:bodyPr wrap="square" lIns="0" tIns="0" rIns="0" bIns="0" rtlCol="0" anchor="t">
            <a:spAutoFit/>
          </a:bodyPr>
          <a:lstStyle/>
          <a:p>
            <a:r>
              <a:rPr lang="en-US" sz="2000">
                <a:ea typeface="+mn-lt"/>
                <a:cs typeface="+mn-lt"/>
              </a:rPr>
              <a:t>Evaluate the effectiveness of the model in reducing fertilizer and water usage while maintaining optimal crop growth.</a:t>
            </a:r>
          </a:p>
          <a:p>
            <a:pPr marL="285750" indent="-285750">
              <a:buFont typeface="Arial"/>
              <a:buChar char="•"/>
            </a:pPr>
            <a:endParaRPr lang="en-US" sz="2000">
              <a:latin typeface="Montserrat Classic"/>
              <a:ea typeface="Calibri"/>
              <a:cs typeface="Calibri"/>
            </a:endParaRPr>
          </a:p>
          <a:p>
            <a:pPr algn="l">
              <a:lnSpc>
                <a:spcPts val="1680"/>
              </a:lnSpc>
              <a:spcBef>
                <a:spcPct val="0"/>
              </a:spcBef>
            </a:pPr>
            <a:endParaRPr lang="en-US" sz="2000">
              <a:solidFill>
                <a:srgbClr val="000000"/>
              </a:solidFill>
              <a:latin typeface="Montserrat Classic"/>
              <a:ea typeface="Calibri"/>
              <a:cs typeface="Calibri"/>
            </a:endParaRPr>
          </a:p>
        </p:txBody>
      </p:sp>
      <p:sp>
        <p:nvSpPr>
          <p:cNvPr id="4" name="TextBox 3">
            <a:extLst>
              <a:ext uri="{FF2B5EF4-FFF2-40B4-BE49-F238E27FC236}">
                <a16:creationId xmlns:a16="http://schemas.microsoft.com/office/drawing/2014/main" id="{52FB3529-D50B-5D80-44A1-378D3FE5F3AC}"/>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3" name="TextBox 2">
            <a:extLst>
              <a:ext uri="{FF2B5EF4-FFF2-40B4-BE49-F238E27FC236}">
                <a16:creationId xmlns:a16="http://schemas.microsoft.com/office/drawing/2014/main" id="{505DFB1B-4979-A275-C69E-EC78BBF95CC5}"/>
              </a:ext>
            </a:extLst>
          </p:cNvPr>
          <p:cNvSpPr txBox="1"/>
          <p:nvPr/>
        </p:nvSpPr>
        <p:spPr>
          <a:xfrm>
            <a:off x="1949824" y="2736477"/>
            <a:ext cx="41820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Resource Usage Optimization</a:t>
            </a:r>
            <a:endParaRPr lang="en-US" b="1">
              <a:ea typeface="Calibri"/>
              <a:cs typeface="Calibri"/>
            </a:endParaRPr>
          </a:p>
        </p:txBody>
      </p:sp>
      <p:sp>
        <p:nvSpPr>
          <p:cNvPr id="5" name="TextBox 4">
            <a:extLst>
              <a:ext uri="{FF2B5EF4-FFF2-40B4-BE49-F238E27FC236}">
                <a16:creationId xmlns:a16="http://schemas.microsoft.com/office/drawing/2014/main" id="{7316BD58-9933-6AAD-DF99-FFCC0587CA84}"/>
              </a:ext>
            </a:extLst>
          </p:cNvPr>
          <p:cNvSpPr txBox="1"/>
          <p:nvPr/>
        </p:nvSpPr>
        <p:spPr>
          <a:xfrm>
            <a:off x="1949824" y="4861111"/>
            <a:ext cx="35634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Real-time results </a:t>
            </a:r>
            <a:endParaRPr lang="en-US"/>
          </a:p>
        </p:txBody>
      </p:sp>
      <p:sp>
        <p:nvSpPr>
          <p:cNvPr id="16" name="TextBox 15">
            <a:extLst>
              <a:ext uri="{FF2B5EF4-FFF2-40B4-BE49-F238E27FC236}">
                <a16:creationId xmlns:a16="http://schemas.microsoft.com/office/drawing/2014/main" id="{D50F4D66-C235-E530-4DD8-823097E74B04}"/>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32</a:t>
            </a:r>
            <a:endParaRPr lang="en-US"/>
          </a:p>
          <a:p>
            <a:endParaRPr lang="en-US" sz="2400" b="1">
              <a:solidFill>
                <a:srgbClr val="1C1C3D"/>
              </a:solidFill>
              <a:ea typeface="Calibri"/>
              <a:cs typeface="Calibri"/>
            </a:endParaRPr>
          </a:p>
        </p:txBody>
      </p:sp>
      <p:pic>
        <p:nvPicPr>
          <p:cNvPr id="7" name="Picture 6" descr="A pile of tomatoes in a market&#10;&#10;AI-generated content may be incorrect.">
            <a:extLst>
              <a:ext uri="{FF2B5EF4-FFF2-40B4-BE49-F238E27FC236}">
                <a16:creationId xmlns:a16="http://schemas.microsoft.com/office/drawing/2014/main" id="{AB581546-FD32-CF17-846B-96ECB418B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4550" y="6040912"/>
            <a:ext cx="3788169" cy="2841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green plants in a greenhouse&#10;&#10;AI-generated content may be incorrect.">
            <a:extLst>
              <a:ext uri="{FF2B5EF4-FFF2-40B4-BE49-F238E27FC236}">
                <a16:creationId xmlns:a16="http://schemas.microsoft.com/office/drawing/2014/main" id="{5D7773D3-8F8B-25A3-0CDC-C04D3E2997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85328" y="160086"/>
            <a:ext cx="5739071" cy="5491257"/>
          </a:xfrm>
          <a:prstGeom prst="rect">
            <a:avLst/>
          </a:prstGeom>
        </p:spPr>
      </p:pic>
      <p:sp>
        <p:nvSpPr>
          <p:cNvPr id="18" name="TextBox 32">
            <a:extLst>
              <a:ext uri="{FF2B5EF4-FFF2-40B4-BE49-F238E27FC236}">
                <a16:creationId xmlns:a16="http://schemas.microsoft.com/office/drawing/2014/main" id="{55A9B5B6-1D5B-114E-E353-E868B563739B}"/>
              </a:ext>
            </a:extLst>
          </p:cNvPr>
          <p:cNvSpPr txBox="1"/>
          <p:nvPr/>
        </p:nvSpPr>
        <p:spPr>
          <a:xfrm>
            <a:off x="2166162" y="7498266"/>
            <a:ext cx="7906706" cy="231217"/>
          </a:xfrm>
          <a:prstGeom prst="rect">
            <a:avLst/>
          </a:prstGeom>
        </p:spPr>
        <p:txBody>
          <a:bodyPr wrap="square" lIns="0" tIns="0" rIns="0" bIns="0" rtlCol="0" anchor="t">
            <a:spAutoFit/>
          </a:bodyPr>
          <a:lstStyle/>
          <a:p>
            <a:pPr>
              <a:lnSpc>
                <a:spcPts val="1680"/>
              </a:lnSpc>
              <a:spcBef>
                <a:spcPct val="0"/>
              </a:spcBef>
            </a:pPr>
            <a:r>
              <a:rPr lang="en-US" sz="2000"/>
              <a:t>Creating a user-friendly mobile app for greenhouse farmers.</a:t>
            </a:r>
            <a:endParaRPr lang="en-US" sz="2000">
              <a:ea typeface="Calibri"/>
              <a:cs typeface="Calibri"/>
            </a:endParaRPr>
          </a:p>
        </p:txBody>
      </p:sp>
      <p:sp>
        <p:nvSpPr>
          <p:cNvPr id="22" name="TextBox 21">
            <a:extLst>
              <a:ext uri="{FF2B5EF4-FFF2-40B4-BE49-F238E27FC236}">
                <a16:creationId xmlns:a16="http://schemas.microsoft.com/office/drawing/2014/main" id="{A73B5414-AE17-9247-53F9-6FDCC7D81435}"/>
              </a:ext>
            </a:extLst>
          </p:cNvPr>
          <p:cNvSpPr txBox="1"/>
          <p:nvPr/>
        </p:nvSpPr>
        <p:spPr>
          <a:xfrm>
            <a:off x="2013853" y="6747760"/>
            <a:ext cx="35634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User friendly app</a:t>
            </a:r>
            <a:endParaRPr lang="en-US"/>
          </a:p>
        </p:txBody>
      </p:sp>
    </p:spTree>
    <p:extLst>
      <p:ext uri="{BB962C8B-B14F-4D97-AF65-F5344CB8AC3E}">
        <p14:creationId xmlns:p14="http://schemas.microsoft.com/office/powerpoint/2010/main" val="2048325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3551186" y="641832"/>
            <a:ext cx="10784031"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Research Problem</a:t>
            </a:r>
            <a:endParaRPr lang="en-US"/>
          </a:p>
        </p:txBody>
      </p:sp>
      <p:grpSp>
        <p:nvGrpSpPr>
          <p:cNvPr id="7" name="Group 7"/>
          <p:cNvGrpSpPr/>
          <p:nvPr/>
        </p:nvGrpSpPr>
        <p:grpSpPr>
          <a:xfrm>
            <a:off x="-898819" y="8556556"/>
            <a:ext cx="20085642" cy="2525513"/>
            <a:chOff x="0" y="-47625"/>
            <a:chExt cx="5290045" cy="665156"/>
          </a:xfrm>
        </p:grpSpPr>
        <p:sp>
          <p:nvSpPr>
            <p:cNvPr id="8" name="Freeform 8"/>
            <p:cNvSpPr/>
            <p:nvPr/>
          </p:nvSpPr>
          <p:spPr>
            <a:xfrm>
              <a:off x="0" y="0"/>
              <a:ext cx="5290045" cy="617531"/>
            </a:xfrm>
            <a:custGeom>
              <a:avLst/>
              <a:gdLst/>
              <a:ahLst/>
              <a:cxnLst/>
              <a:rect l="l" t="t" r="r" b="b"/>
              <a:pathLst>
                <a:path w="5290045" h="617531">
                  <a:moveTo>
                    <a:pt x="19658" y="0"/>
                  </a:moveTo>
                  <a:lnTo>
                    <a:pt x="5270387" y="0"/>
                  </a:lnTo>
                  <a:cubicBezTo>
                    <a:pt x="5281244" y="0"/>
                    <a:pt x="5290045" y="8801"/>
                    <a:pt x="5290045" y="19658"/>
                  </a:cubicBezTo>
                  <a:lnTo>
                    <a:pt x="5290045" y="597873"/>
                  </a:lnTo>
                  <a:cubicBezTo>
                    <a:pt x="5290045" y="608730"/>
                    <a:pt x="5281244" y="617531"/>
                    <a:pt x="5270387" y="617531"/>
                  </a:cubicBezTo>
                  <a:lnTo>
                    <a:pt x="19658" y="617531"/>
                  </a:lnTo>
                  <a:cubicBezTo>
                    <a:pt x="8801" y="617531"/>
                    <a:pt x="0" y="608730"/>
                    <a:pt x="0" y="597873"/>
                  </a:cubicBezTo>
                  <a:lnTo>
                    <a:pt x="0" y="19658"/>
                  </a:lnTo>
                  <a:cubicBezTo>
                    <a:pt x="0" y="8801"/>
                    <a:pt x="8801" y="0"/>
                    <a:pt x="19658" y="0"/>
                  </a:cubicBezTo>
                  <a:close/>
                </a:path>
              </a:pathLst>
            </a:custGeom>
            <a:solidFill>
              <a:srgbClr val="A9C229"/>
            </a:solidFill>
          </p:spPr>
          <p:txBody>
            <a:bodyPr/>
            <a:lstStyle/>
            <a:p>
              <a:endParaRPr lang="en-US"/>
            </a:p>
          </p:txBody>
        </p:sp>
        <p:sp>
          <p:nvSpPr>
            <p:cNvPr id="9" name="TextBox 9"/>
            <p:cNvSpPr txBox="1"/>
            <p:nvPr/>
          </p:nvSpPr>
          <p:spPr>
            <a:xfrm>
              <a:off x="0" y="-47625"/>
              <a:ext cx="5290044" cy="665156"/>
            </a:xfrm>
            <a:prstGeom prst="rect">
              <a:avLst/>
            </a:prstGeom>
          </p:spPr>
          <p:txBody>
            <a:bodyPr lIns="50800" tIns="50800" rIns="50800" bIns="50800" rtlCol="0" anchor="ctr"/>
            <a:lstStyle/>
            <a:p>
              <a:pPr algn="ctr">
                <a:lnSpc>
                  <a:spcPts val="3639"/>
                </a:lnSpc>
              </a:pPr>
              <a:endParaRPr/>
            </a:p>
          </p:txBody>
        </p:sp>
      </p:grpSp>
      <p:grpSp>
        <p:nvGrpSpPr>
          <p:cNvPr id="15" name="Group 13">
            <a:extLst>
              <a:ext uri="{FF2B5EF4-FFF2-40B4-BE49-F238E27FC236}">
                <a16:creationId xmlns:a16="http://schemas.microsoft.com/office/drawing/2014/main" id="{A7B024E1-6E6C-FEDA-BAF0-4F229B76DA59}"/>
              </a:ext>
            </a:extLst>
          </p:cNvPr>
          <p:cNvGrpSpPr/>
          <p:nvPr/>
        </p:nvGrpSpPr>
        <p:grpSpPr>
          <a:xfrm>
            <a:off x="596435" y="2427232"/>
            <a:ext cx="677751" cy="717463"/>
            <a:chOff x="0" y="-47625"/>
            <a:chExt cx="812800" cy="860425"/>
          </a:xfrm>
        </p:grpSpPr>
        <p:sp>
          <p:nvSpPr>
            <p:cNvPr id="13" name="Freeform 14">
              <a:extLst>
                <a:ext uri="{FF2B5EF4-FFF2-40B4-BE49-F238E27FC236}">
                  <a16:creationId xmlns:a16="http://schemas.microsoft.com/office/drawing/2014/main" id="{5E098F40-64B1-13FB-9D44-812660D9F03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4" name="TextBox 15">
              <a:extLst>
                <a:ext uri="{FF2B5EF4-FFF2-40B4-BE49-F238E27FC236}">
                  <a16:creationId xmlns:a16="http://schemas.microsoft.com/office/drawing/2014/main" id="{C2C4B963-1A28-2705-C943-9A769895B06C}"/>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7" name="TextBox 17">
            <a:extLst>
              <a:ext uri="{FF2B5EF4-FFF2-40B4-BE49-F238E27FC236}">
                <a16:creationId xmlns:a16="http://schemas.microsoft.com/office/drawing/2014/main" id="{0A7AE9D0-9F44-DAE8-8AF1-440752912C4B}"/>
              </a:ext>
            </a:extLst>
          </p:cNvPr>
          <p:cNvSpPr txBox="1"/>
          <p:nvPr/>
        </p:nvSpPr>
        <p:spPr>
          <a:xfrm>
            <a:off x="687255" y="2642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1" name="Group 19">
            <a:extLst>
              <a:ext uri="{FF2B5EF4-FFF2-40B4-BE49-F238E27FC236}">
                <a16:creationId xmlns:a16="http://schemas.microsoft.com/office/drawing/2014/main" id="{FA58D2C9-A02D-F43F-773C-85C183F62537}"/>
              </a:ext>
            </a:extLst>
          </p:cNvPr>
          <p:cNvGrpSpPr/>
          <p:nvPr/>
        </p:nvGrpSpPr>
        <p:grpSpPr>
          <a:xfrm>
            <a:off x="4596935" y="4177084"/>
            <a:ext cx="677751" cy="717463"/>
            <a:chOff x="0" y="-47625"/>
            <a:chExt cx="812800" cy="860425"/>
          </a:xfrm>
        </p:grpSpPr>
        <p:sp>
          <p:nvSpPr>
            <p:cNvPr id="19" name="Freeform 20">
              <a:extLst>
                <a:ext uri="{FF2B5EF4-FFF2-40B4-BE49-F238E27FC236}">
                  <a16:creationId xmlns:a16="http://schemas.microsoft.com/office/drawing/2014/main" id="{9D86CCDD-1F2A-AAF6-AF4B-2C7E5CA2548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0" name="TextBox 21">
              <a:extLst>
                <a:ext uri="{FF2B5EF4-FFF2-40B4-BE49-F238E27FC236}">
                  <a16:creationId xmlns:a16="http://schemas.microsoft.com/office/drawing/2014/main" id="{6DB6E55F-73AD-67E3-4031-C0CF4C65C2E6}"/>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3" name="TextBox 23">
            <a:extLst>
              <a:ext uri="{FF2B5EF4-FFF2-40B4-BE49-F238E27FC236}">
                <a16:creationId xmlns:a16="http://schemas.microsoft.com/office/drawing/2014/main" id="{B5195833-1453-754A-4E7B-03DBECA2DEF3}"/>
              </a:ext>
            </a:extLst>
          </p:cNvPr>
          <p:cNvSpPr txBox="1"/>
          <p:nvPr/>
        </p:nvSpPr>
        <p:spPr>
          <a:xfrm>
            <a:off x="4687755" y="439279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7" name="Group 25">
            <a:extLst>
              <a:ext uri="{FF2B5EF4-FFF2-40B4-BE49-F238E27FC236}">
                <a16:creationId xmlns:a16="http://schemas.microsoft.com/office/drawing/2014/main" id="{AFA15E15-BAFD-7D59-1F12-2D71CF07FE72}"/>
              </a:ext>
            </a:extLst>
          </p:cNvPr>
          <p:cNvGrpSpPr/>
          <p:nvPr/>
        </p:nvGrpSpPr>
        <p:grpSpPr>
          <a:xfrm>
            <a:off x="580989" y="5579811"/>
            <a:ext cx="677751" cy="717463"/>
            <a:chOff x="0" y="-47625"/>
            <a:chExt cx="812800" cy="860425"/>
          </a:xfrm>
        </p:grpSpPr>
        <p:sp>
          <p:nvSpPr>
            <p:cNvPr id="25" name="Freeform 26">
              <a:extLst>
                <a:ext uri="{FF2B5EF4-FFF2-40B4-BE49-F238E27FC236}">
                  <a16:creationId xmlns:a16="http://schemas.microsoft.com/office/drawing/2014/main" id="{F8346A24-4C2F-550C-80C0-D47EB2F3B2D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6" name="TextBox 27">
              <a:extLst>
                <a:ext uri="{FF2B5EF4-FFF2-40B4-BE49-F238E27FC236}">
                  <a16:creationId xmlns:a16="http://schemas.microsoft.com/office/drawing/2014/main" id="{A82DA912-F333-7904-DE2D-2BFC0B026E2B}"/>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9" name="TextBox 29">
            <a:extLst>
              <a:ext uri="{FF2B5EF4-FFF2-40B4-BE49-F238E27FC236}">
                <a16:creationId xmlns:a16="http://schemas.microsoft.com/office/drawing/2014/main" id="{E34B44B8-BAE3-F869-68EB-6923E644F1B4}"/>
              </a:ext>
            </a:extLst>
          </p:cNvPr>
          <p:cNvSpPr txBox="1"/>
          <p:nvPr/>
        </p:nvSpPr>
        <p:spPr>
          <a:xfrm>
            <a:off x="631396" y="583947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1" name="Rectangle 5">
            <a:extLst>
              <a:ext uri="{FF2B5EF4-FFF2-40B4-BE49-F238E27FC236}">
                <a16:creationId xmlns:a16="http://schemas.microsoft.com/office/drawing/2014/main" id="{A084459B-589A-531A-5FF3-17FC7287A580}"/>
              </a:ext>
            </a:extLst>
          </p:cNvPr>
          <p:cNvSpPr>
            <a:spLocks noChangeArrowheads="1"/>
          </p:cNvSpPr>
          <p:nvPr/>
        </p:nvSpPr>
        <p:spPr bwMode="auto">
          <a:xfrm>
            <a:off x="1491719" y="2437719"/>
            <a:ext cx="986749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can deep learning improve disease detection and severity classification in tomato crops for faster and more cost-effective interventions?</a:t>
            </a:r>
            <a:endParaRPr lang="en-US">
              <a:ea typeface="+mn-lt"/>
              <a:cs typeface="+mn-lt"/>
            </a:endParaRPr>
          </a:p>
        </p:txBody>
      </p:sp>
      <p:sp>
        <p:nvSpPr>
          <p:cNvPr id="33" name="Rectangle 5">
            <a:extLst>
              <a:ext uri="{FF2B5EF4-FFF2-40B4-BE49-F238E27FC236}">
                <a16:creationId xmlns:a16="http://schemas.microsoft.com/office/drawing/2014/main" id="{DC8B07AD-F065-DA89-292B-410904FC6F5C}"/>
              </a:ext>
            </a:extLst>
          </p:cNvPr>
          <p:cNvSpPr>
            <a:spLocks noChangeArrowheads="1"/>
          </p:cNvSpPr>
          <p:nvPr/>
        </p:nvSpPr>
        <p:spPr bwMode="auto">
          <a:xfrm>
            <a:off x="5485552" y="4063566"/>
            <a:ext cx="9852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does real-time pest monitoring using machine learning reduce pesticide use and improve pest control in greenhouses?</a:t>
            </a:r>
            <a:endParaRPr lang="en-US">
              <a:ea typeface="+mn-lt"/>
              <a:cs typeface="+mn-lt"/>
            </a:endParaRPr>
          </a:p>
        </p:txBody>
      </p:sp>
      <p:sp>
        <p:nvSpPr>
          <p:cNvPr id="35" name="Rectangle 5">
            <a:extLst>
              <a:ext uri="{FF2B5EF4-FFF2-40B4-BE49-F238E27FC236}">
                <a16:creationId xmlns:a16="http://schemas.microsoft.com/office/drawing/2014/main" id="{85F24153-FCF3-980C-A059-5A8AFC5D81FA}"/>
              </a:ext>
            </a:extLst>
          </p:cNvPr>
          <p:cNvSpPr>
            <a:spLocks noChangeArrowheads="1"/>
          </p:cNvSpPr>
          <p:nvPr/>
        </p:nvSpPr>
        <p:spPr bwMode="auto">
          <a:xfrm>
            <a:off x="1481126" y="5339709"/>
            <a:ext cx="985225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do environmental factors and plant age affect fertilizer and water needs, and can ensemble models improve prediction accuracy?</a:t>
            </a:r>
            <a:endParaRPr lang="en-US">
              <a:ea typeface="+mn-lt"/>
              <a:cs typeface="+mn-lt"/>
            </a:endParaRPr>
          </a:p>
        </p:txBody>
      </p:sp>
      <p:grpSp>
        <p:nvGrpSpPr>
          <p:cNvPr id="36" name="Group 25">
            <a:extLst>
              <a:ext uri="{FF2B5EF4-FFF2-40B4-BE49-F238E27FC236}">
                <a16:creationId xmlns:a16="http://schemas.microsoft.com/office/drawing/2014/main" id="{BF6C72A5-DB7E-CB1F-F813-4848D14CE7C5}"/>
              </a:ext>
            </a:extLst>
          </p:cNvPr>
          <p:cNvGrpSpPr/>
          <p:nvPr/>
        </p:nvGrpSpPr>
        <p:grpSpPr>
          <a:xfrm>
            <a:off x="4674164" y="7000837"/>
            <a:ext cx="677751" cy="717463"/>
            <a:chOff x="0" y="-47625"/>
            <a:chExt cx="812800" cy="860425"/>
          </a:xfrm>
        </p:grpSpPr>
        <p:sp>
          <p:nvSpPr>
            <p:cNvPr id="37" name="Freeform 26">
              <a:extLst>
                <a:ext uri="{FF2B5EF4-FFF2-40B4-BE49-F238E27FC236}">
                  <a16:creationId xmlns:a16="http://schemas.microsoft.com/office/drawing/2014/main" id="{3362777C-D929-1B85-8382-2D55C750D34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8" name="TextBox 27">
              <a:extLst>
                <a:ext uri="{FF2B5EF4-FFF2-40B4-BE49-F238E27FC236}">
                  <a16:creationId xmlns:a16="http://schemas.microsoft.com/office/drawing/2014/main" id="{D50E3925-C1C4-060B-0610-D8E90A4E82F2}"/>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9" name="TextBox 29">
            <a:extLst>
              <a:ext uri="{FF2B5EF4-FFF2-40B4-BE49-F238E27FC236}">
                <a16:creationId xmlns:a16="http://schemas.microsoft.com/office/drawing/2014/main" id="{727D7754-52C3-D5AA-AFD7-BF29FD80C53E}"/>
              </a:ext>
            </a:extLst>
          </p:cNvPr>
          <p:cNvSpPr txBox="1"/>
          <p:nvPr/>
        </p:nvSpPr>
        <p:spPr>
          <a:xfrm>
            <a:off x="4724571" y="7260505"/>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04</a:t>
            </a:r>
            <a:endParaRPr lang="en-US" sz="1799" b="1">
              <a:solidFill>
                <a:srgbClr val="FFFFFF"/>
              </a:solidFill>
              <a:latin typeface="Open Sans Bold"/>
              <a:ea typeface="Open Sans Bold"/>
              <a:cs typeface="Open Sans Bold"/>
              <a:sym typeface="Open Sans Bold"/>
            </a:endParaRPr>
          </a:p>
        </p:txBody>
      </p:sp>
      <p:sp>
        <p:nvSpPr>
          <p:cNvPr id="40" name="Rectangle 5">
            <a:extLst>
              <a:ext uri="{FF2B5EF4-FFF2-40B4-BE49-F238E27FC236}">
                <a16:creationId xmlns:a16="http://schemas.microsoft.com/office/drawing/2014/main" id="{01CBFB87-9979-6554-625B-0D48487A99A8}"/>
              </a:ext>
            </a:extLst>
          </p:cNvPr>
          <p:cNvSpPr>
            <a:spLocks noChangeArrowheads="1"/>
          </p:cNvSpPr>
          <p:nvPr/>
        </p:nvSpPr>
        <p:spPr bwMode="auto">
          <a:xfrm>
            <a:off x="5574301" y="6976180"/>
            <a:ext cx="9852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can deep learning models for fruit ripeness detection help optimize harvest timing, reduce waste, and improve crop yield?</a:t>
            </a:r>
            <a:endParaRPr lang="en-US">
              <a:ea typeface="+mn-lt"/>
              <a:cs typeface="+mn-lt"/>
            </a:endParaRPr>
          </a:p>
        </p:txBody>
      </p:sp>
      <p:sp>
        <p:nvSpPr>
          <p:cNvPr id="12" name="TextBox 11">
            <a:extLst>
              <a:ext uri="{FF2B5EF4-FFF2-40B4-BE49-F238E27FC236}">
                <a16:creationId xmlns:a16="http://schemas.microsoft.com/office/drawing/2014/main" id="{D566AF93-2722-E29A-BEF6-B7DCDCE72DE7}"/>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a:t>
            </a:r>
            <a:endParaRPr lang="en-US"/>
          </a:p>
          <a:p>
            <a:endParaRPr lang="en-US" sz="2400" b="1">
              <a:solidFill>
                <a:srgbClr val="1C1C3D"/>
              </a:solidFill>
              <a:ea typeface="Calibri"/>
              <a:cs typeface="Calibri"/>
            </a:endParaRPr>
          </a:p>
        </p:txBody>
      </p:sp>
      <p:grpSp>
        <p:nvGrpSpPr>
          <p:cNvPr id="28" name="Group 32">
            <a:extLst>
              <a:ext uri="{FF2B5EF4-FFF2-40B4-BE49-F238E27FC236}">
                <a16:creationId xmlns:a16="http://schemas.microsoft.com/office/drawing/2014/main" id="{91444144-6262-BEEE-40AA-75714F4F4FF4}"/>
              </a:ext>
            </a:extLst>
          </p:cNvPr>
          <p:cNvGrpSpPr/>
          <p:nvPr/>
        </p:nvGrpSpPr>
        <p:grpSpPr>
          <a:xfrm>
            <a:off x="18881" y="9156530"/>
            <a:ext cx="18288000" cy="1124742"/>
            <a:chOff x="0" y="-192881"/>
            <a:chExt cx="24416939" cy="999771"/>
          </a:xfrm>
        </p:grpSpPr>
        <p:grpSp>
          <p:nvGrpSpPr>
            <p:cNvPr id="16" name="Group 33">
              <a:extLst>
                <a:ext uri="{FF2B5EF4-FFF2-40B4-BE49-F238E27FC236}">
                  <a16:creationId xmlns:a16="http://schemas.microsoft.com/office/drawing/2014/main" id="{4B4F5C84-F716-52A0-9E18-7957423F5198}"/>
                </a:ext>
              </a:extLst>
            </p:cNvPr>
            <p:cNvGrpSpPr/>
            <p:nvPr/>
          </p:nvGrpSpPr>
          <p:grpSpPr>
            <a:xfrm>
              <a:off x="0" y="-192881"/>
              <a:ext cx="24416939" cy="999771"/>
              <a:chOff x="0" y="-38100"/>
              <a:chExt cx="4823099" cy="197486"/>
            </a:xfrm>
          </p:grpSpPr>
          <p:sp>
            <p:nvSpPr>
              <p:cNvPr id="22" name="Freeform 34">
                <a:extLst>
                  <a:ext uri="{FF2B5EF4-FFF2-40B4-BE49-F238E27FC236}">
                    <a16:creationId xmlns:a16="http://schemas.microsoft.com/office/drawing/2014/main" id="{D460B5A9-5CB7-2966-D9F5-8061E8803563}"/>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4" name="TextBox 35">
                <a:extLst>
                  <a:ext uri="{FF2B5EF4-FFF2-40B4-BE49-F238E27FC236}">
                    <a16:creationId xmlns:a16="http://schemas.microsoft.com/office/drawing/2014/main" id="{5917F265-A4CF-91F9-6C59-9B38D239BB11}"/>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8" name="Freeform 36">
              <a:extLst>
                <a:ext uri="{FF2B5EF4-FFF2-40B4-BE49-F238E27FC236}">
                  <a16:creationId xmlns:a16="http://schemas.microsoft.com/office/drawing/2014/main" id="{4E57675D-A5A8-D3D2-2F8B-16C01FFE237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44" name="TextBox 43">
            <a:extLst>
              <a:ext uri="{FF2B5EF4-FFF2-40B4-BE49-F238E27FC236}">
                <a16:creationId xmlns:a16="http://schemas.microsoft.com/office/drawing/2014/main" id="{42A2ABBE-2C34-6443-19E5-2AFD405E9108}"/>
              </a:ext>
            </a:extLst>
          </p:cNvPr>
          <p:cNvSpPr txBox="1"/>
          <p:nvPr/>
        </p:nvSpPr>
        <p:spPr>
          <a:xfrm>
            <a:off x="15450679" y="96465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a:t>
            </a:r>
            <a:endParaRPr lang="en-US"/>
          </a:p>
          <a:p>
            <a:endParaRPr lang="en-US" sz="2400" b="1">
              <a:solidFill>
                <a:srgbClr val="1C1C3D"/>
              </a:solidFill>
              <a:ea typeface="Calibri"/>
              <a:cs typeface="Calibri"/>
            </a:endParaRPr>
          </a:p>
        </p:txBody>
      </p:sp>
      <p:sp>
        <p:nvSpPr>
          <p:cNvPr id="54" name="TextBox 20">
            <a:extLst>
              <a:ext uri="{FF2B5EF4-FFF2-40B4-BE49-F238E27FC236}">
                <a16:creationId xmlns:a16="http://schemas.microsoft.com/office/drawing/2014/main" id="{24C207C4-C263-148E-6050-08D6B00BF9FC}"/>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29274437-F673-0734-BB34-9BDE3BA5B298}"/>
              </a:ext>
            </a:extLst>
          </p:cNvPr>
          <p:cNvGrpSpPr/>
          <p:nvPr/>
        </p:nvGrpSpPr>
        <p:grpSpPr>
          <a:xfrm>
            <a:off x="-1676401" y="-1638300"/>
            <a:ext cx="4593419" cy="4523268"/>
            <a:chOff x="0" y="0"/>
            <a:chExt cx="812800" cy="812800"/>
          </a:xfrm>
          <a:noFill/>
        </p:grpSpPr>
        <p:sp>
          <p:nvSpPr>
            <p:cNvPr id="8" name="Freeform 6">
              <a:extLst>
                <a:ext uri="{FF2B5EF4-FFF2-40B4-BE49-F238E27FC236}">
                  <a16:creationId xmlns:a16="http://schemas.microsoft.com/office/drawing/2014/main" id="{0A8D8722-7402-FF3B-D8F0-2223A6FCDF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9" name="TextBox 7">
              <a:extLst>
                <a:ext uri="{FF2B5EF4-FFF2-40B4-BE49-F238E27FC236}">
                  <a16:creationId xmlns:a16="http://schemas.microsoft.com/office/drawing/2014/main" id="{EB99AA7C-487A-A737-5ABB-C28AF859663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14" name="Freeform 9">
            <a:extLst>
              <a:ext uri="{FF2B5EF4-FFF2-40B4-BE49-F238E27FC236}">
                <a16:creationId xmlns:a16="http://schemas.microsoft.com/office/drawing/2014/main" id="{29FB525C-EDE9-F863-EF57-34F5777EFC31}"/>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2" name="TextBox 1">
            <a:extLst>
              <a:ext uri="{FF2B5EF4-FFF2-40B4-BE49-F238E27FC236}">
                <a16:creationId xmlns:a16="http://schemas.microsoft.com/office/drawing/2014/main" id="{F12A9A76-DAF4-A3FD-B8E6-E0922347F863}"/>
              </a:ext>
            </a:extLst>
          </p:cNvPr>
          <p:cNvSpPr txBox="1"/>
          <p:nvPr/>
        </p:nvSpPr>
        <p:spPr>
          <a:xfrm>
            <a:off x="2273253" y="1388945"/>
            <a:ext cx="4593419" cy="94364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600" b="1" spc="-5">
                <a:latin typeface="+mj-lt"/>
                <a:ea typeface="+mj-ea"/>
                <a:cs typeface="+mj-cs"/>
              </a:rPr>
              <a:t>Dataset</a:t>
            </a:r>
            <a:r>
              <a:rPr lang="en-US" sz="3600" b="1" spc="-25">
                <a:latin typeface="+mj-lt"/>
                <a:ea typeface="+mj-ea"/>
                <a:cs typeface="+mj-cs"/>
              </a:rPr>
              <a:t> </a:t>
            </a:r>
            <a:r>
              <a:rPr lang="en-US" sz="3600" b="1" spc="-5">
                <a:latin typeface="+mj-lt"/>
                <a:ea typeface="+mj-ea"/>
                <a:cs typeface="+mj-cs"/>
              </a:rPr>
              <a:t>Collection</a:t>
            </a:r>
            <a:r>
              <a:rPr lang="en-US" sz="3600" b="1" spc="-25">
                <a:latin typeface="+mj-lt"/>
                <a:ea typeface="+mj-ea"/>
                <a:cs typeface="+mj-cs"/>
              </a:rPr>
              <a:t> </a:t>
            </a:r>
            <a:endParaRPr lang="en-US" sz="3600" b="1" spc="-5">
              <a:latin typeface="+mj-lt"/>
              <a:ea typeface="Calibri"/>
              <a:cs typeface="Calibri"/>
            </a:endParaRPr>
          </a:p>
        </p:txBody>
      </p:sp>
      <p:cxnSp>
        <p:nvCxnSpPr>
          <p:cNvPr id="13" name="Straight Connector 12">
            <a:extLst>
              <a:ext uri="{FF2B5EF4-FFF2-40B4-BE49-F238E27FC236}">
                <a16:creationId xmlns:a16="http://schemas.microsoft.com/office/drawing/2014/main" id="{A987D6CB-F2DA-0CA1-E66E-A2D01C70D7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71234" y="7772832"/>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4515C1A-115C-7C54-8A1D-D067A6687762}"/>
              </a:ext>
            </a:extLst>
          </p:cNvPr>
          <p:cNvGrpSpPr/>
          <p:nvPr/>
        </p:nvGrpSpPr>
        <p:grpSpPr>
          <a:xfrm>
            <a:off x="2" y="9162259"/>
            <a:ext cx="18288000" cy="1124742"/>
            <a:chOff x="0" y="-192881"/>
            <a:chExt cx="24416939" cy="999771"/>
          </a:xfrm>
        </p:grpSpPr>
        <p:grpSp>
          <p:nvGrpSpPr>
            <p:cNvPr id="16" name="Group 15">
              <a:extLst>
                <a:ext uri="{FF2B5EF4-FFF2-40B4-BE49-F238E27FC236}">
                  <a16:creationId xmlns:a16="http://schemas.microsoft.com/office/drawing/2014/main" id="{7E6B0FC2-F115-CBD7-0126-C7B59D0C55B0}"/>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C55B1E90-E214-4522-7D5B-013971C1382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A4B7954E-5A5F-9109-625C-9AB04FB817D7}"/>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3FFC2C9-F99B-A5A8-8156-52FE3B5D10B0}"/>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22" name="TextBox 21">
            <a:extLst>
              <a:ext uri="{FF2B5EF4-FFF2-40B4-BE49-F238E27FC236}">
                <a16:creationId xmlns:a16="http://schemas.microsoft.com/office/drawing/2014/main" id="{CBE46A9F-CF4C-062D-48E2-EE102E96FD36}"/>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24" name="TextBox 23">
            <a:extLst>
              <a:ext uri="{FF2B5EF4-FFF2-40B4-BE49-F238E27FC236}">
                <a16:creationId xmlns:a16="http://schemas.microsoft.com/office/drawing/2014/main" id="{DEB195A4-2C11-3AD9-6610-5E2D49FD5AE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34</a:t>
            </a:r>
            <a:endParaRPr lang="en-US"/>
          </a:p>
          <a:p>
            <a:endParaRPr lang="en-US" sz="2400" b="1">
              <a:solidFill>
                <a:srgbClr val="1C1C3D"/>
              </a:solidFill>
              <a:ea typeface="Calibri"/>
              <a:cs typeface="Calibri"/>
            </a:endParaRPr>
          </a:p>
        </p:txBody>
      </p:sp>
      <p:pic>
        <p:nvPicPr>
          <p:cNvPr id="25" name="Picture 24" descr="A screen shot of a computer&#10;&#10;Description automatically generated">
            <a:extLst>
              <a:ext uri="{FF2B5EF4-FFF2-40B4-BE49-F238E27FC236}">
                <a16:creationId xmlns:a16="http://schemas.microsoft.com/office/drawing/2014/main" id="{A887E985-2640-4901-B665-4F89E017FCBF}"/>
              </a:ext>
            </a:extLst>
          </p:cNvPr>
          <p:cNvPicPr>
            <a:picLocks noChangeAspect="1"/>
          </p:cNvPicPr>
          <p:nvPr/>
        </p:nvPicPr>
        <p:blipFill>
          <a:blip r:embed="rId5"/>
          <a:stretch>
            <a:fillRect/>
          </a:stretch>
        </p:blipFill>
        <p:spPr>
          <a:xfrm>
            <a:off x="1321393" y="3415037"/>
            <a:ext cx="4114579" cy="5707817"/>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1A8AABDC-490E-4B3C-7120-524281FD6B48}"/>
              </a:ext>
            </a:extLst>
          </p:cNvPr>
          <p:cNvPicPr>
            <a:picLocks noChangeAspect="1"/>
          </p:cNvPicPr>
          <p:nvPr/>
        </p:nvPicPr>
        <p:blipFill>
          <a:blip r:embed="rId6"/>
          <a:stretch>
            <a:fillRect/>
          </a:stretch>
        </p:blipFill>
        <p:spPr>
          <a:xfrm>
            <a:off x="14171813" y="158331"/>
            <a:ext cx="3871390" cy="4985169"/>
          </a:xfrm>
          <a:prstGeom prst="rect">
            <a:avLst/>
          </a:prstGeom>
        </p:spPr>
      </p:pic>
      <p:pic>
        <p:nvPicPr>
          <p:cNvPr id="27" name="Picture 26">
            <a:extLst>
              <a:ext uri="{FF2B5EF4-FFF2-40B4-BE49-F238E27FC236}">
                <a16:creationId xmlns:a16="http://schemas.microsoft.com/office/drawing/2014/main" id="{50700FE4-A388-9F38-F280-49699021AF2E}"/>
              </a:ext>
            </a:extLst>
          </p:cNvPr>
          <p:cNvPicPr>
            <a:picLocks noChangeAspect="1"/>
          </p:cNvPicPr>
          <p:nvPr/>
        </p:nvPicPr>
        <p:blipFill>
          <a:blip r:embed="rId7"/>
          <a:stretch>
            <a:fillRect/>
          </a:stretch>
        </p:blipFill>
        <p:spPr>
          <a:xfrm>
            <a:off x="10446121" y="3654136"/>
            <a:ext cx="3139586" cy="645501"/>
          </a:xfrm>
          <a:prstGeom prst="rect">
            <a:avLst/>
          </a:prstGeom>
        </p:spPr>
      </p:pic>
      <p:pic>
        <p:nvPicPr>
          <p:cNvPr id="28" name="Picture 27" descr="A screenshot of a data&#10;&#10;Description automatically generated">
            <a:extLst>
              <a:ext uri="{FF2B5EF4-FFF2-40B4-BE49-F238E27FC236}">
                <a16:creationId xmlns:a16="http://schemas.microsoft.com/office/drawing/2014/main" id="{7A59E747-6601-C705-B55A-05E5B4ACE14F}"/>
              </a:ext>
            </a:extLst>
          </p:cNvPr>
          <p:cNvPicPr>
            <a:picLocks noChangeAspect="1"/>
          </p:cNvPicPr>
          <p:nvPr/>
        </p:nvPicPr>
        <p:blipFill>
          <a:blip r:embed="rId8"/>
          <a:stretch>
            <a:fillRect/>
          </a:stretch>
        </p:blipFill>
        <p:spPr>
          <a:xfrm>
            <a:off x="10001617" y="5292947"/>
            <a:ext cx="4490657" cy="3645928"/>
          </a:xfrm>
          <a:prstGeom prst="rect">
            <a:avLst/>
          </a:prstGeom>
        </p:spPr>
      </p:pic>
      <p:sp>
        <p:nvSpPr>
          <p:cNvPr id="30" name="Freeform 6">
            <a:extLst>
              <a:ext uri="{FF2B5EF4-FFF2-40B4-BE49-F238E27FC236}">
                <a16:creationId xmlns:a16="http://schemas.microsoft.com/office/drawing/2014/main" id="{3E2E84F1-3A55-FC3B-D860-DED5746B264F}"/>
              </a:ext>
            </a:extLst>
          </p:cNvPr>
          <p:cNvSpPr/>
          <p:nvPr/>
        </p:nvSpPr>
        <p:spPr>
          <a:xfrm>
            <a:off x="15450182" y="7835453"/>
            <a:ext cx="4593419" cy="45232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0" cap="sq">
            <a:solidFill>
              <a:schemeClr val="accent3"/>
            </a:solidFill>
            <a:prstDash val="solid"/>
            <a:miter/>
          </a:ln>
        </p:spPr>
        <p:txBody>
          <a:bodyPr/>
          <a:lstStyle/>
          <a:p>
            <a:endParaRPr lang="en-US"/>
          </a:p>
        </p:txBody>
      </p:sp>
      <p:sp>
        <p:nvSpPr>
          <p:cNvPr id="32" name="TextBox 7">
            <a:extLst>
              <a:ext uri="{FF2B5EF4-FFF2-40B4-BE49-F238E27FC236}">
                <a16:creationId xmlns:a16="http://schemas.microsoft.com/office/drawing/2014/main" id="{EC4F7641-6561-969D-FA41-7DD53A52C4C8}"/>
              </a:ext>
            </a:extLst>
          </p:cNvPr>
          <p:cNvSpPr txBox="1"/>
          <p:nvPr/>
        </p:nvSpPr>
        <p:spPr>
          <a:xfrm>
            <a:off x="15880815" y="8047481"/>
            <a:ext cx="3732153" cy="3887183"/>
          </a:xfrm>
          <a:prstGeom prst="rect">
            <a:avLst/>
          </a:prstGeom>
          <a:noFill/>
          <a:ln>
            <a:solidFill>
              <a:schemeClr val="accent3"/>
            </a:solidFill>
          </a:ln>
        </p:spPr>
        <p:txBody>
          <a:bodyPr lIns="50800" tIns="50800" rIns="50800" bIns="50800" rtlCol="0" anchor="ctr"/>
          <a:lstStyle/>
          <a:p>
            <a:pPr algn="ctr">
              <a:lnSpc>
                <a:spcPts val="2659"/>
              </a:lnSpc>
              <a:spcBef>
                <a:spcPct val="0"/>
              </a:spcBef>
            </a:pPr>
            <a:endParaRPr/>
          </a:p>
        </p:txBody>
      </p:sp>
      <p:pic>
        <p:nvPicPr>
          <p:cNvPr id="3" name="WhatsApp Video 2025-03-20 at 00.44.25 (online-video-cutter.com)">
            <a:hlinkClick r:id="" action="ppaction://media"/>
            <a:extLst>
              <a:ext uri="{FF2B5EF4-FFF2-40B4-BE49-F238E27FC236}">
                <a16:creationId xmlns:a16="http://schemas.microsoft.com/office/drawing/2014/main" id="{25167EC5-5905-364B-F1C3-DC0D3EE43E2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222906" y="2177180"/>
            <a:ext cx="3363002" cy="5941304"/>
          </a:xfrm>
          <a:prstGeom prst="rect">
            <a:avLst/>
          </a:prstGeom>
        </p:spPr>
      </p:pic>
      <p:sp>
        <p:nvSpPr>
          <p:cNvPr id="7" name="TextBox 6">
            <a:extLst>
              <a:ext uri="{FF2B5EF4-FFF2-40B4-BE49-F238E27FC236}">
                <a16:creationId xmlns:a16="http://schemas.microsoft.com/office/drawing/2014/main" id="{D5088C24-A66F-79B3-B7BB-74FCA17D7E22}"/>
              </a:ext>
            </a:extLst>
          </p:cNvPr>
          <p:cNvSpPr txBox="1"/>
          <p:nvPr/>
        </p:nvSpPr>
        <p:spPr>
          <a:xfrm>
            <a:off x="3801052" y="124933"/>
            <a:ext cx="38713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55833D"/>
                </a:solidFill>
                <a:ea typeface="Calibri"/>
                <a:cs typeface="Calibri"/>
              </a:rPr>
              <a:t>Methodology</a:t>
            </a:r>
            <a:endParaRPr lang="en-US" sz="4800" b="1">
              <a:solidFill>
                <a:srgbClr val="55833D"/>
              </a:solidFill>
              <a:latin typeface="Calibri"/>
              <a:ea typeface="Calibri"/>
              <a:cs typeface="Calibri"/>
            </a:endParaRPr>
          </a:p>
        </p:txBody>
      </p:sp>
    </p:spTree>
    <p:extLst>
      <p:ext uri="{BB962C8B-B14F-4D97-AF65-F5344CB8AC3E}">
        <p14:creationId xmlns:p14="http://schemas.microsoft.com/office/powerpoint/2010/main" val="163276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7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29274437-F673-0734-BB34-9BDE3BA5B298}"/>
              </a:ext>
            </a:extLst>
          </p:cNvPr>
          <p:cNvGrpSpPr/>
          <p:nvPr/>
        </p:nvGrpSpPr>
        <p:grpSpPr>
          <a:xfrm>
            <a:off x="-1676401" y="-1638300"/>
            <a:ext cx="4593419" cy="4523268"/>
            <a:chOff x="0" y="0"/>
            <a:chExt cx="812800" cy="812800"/>
          </a:xfrm>
          <a:noFill/>
        </p:grpSpPr>
        <p:sp>
          <p:nvSpPr>
            <p:cNvPr id="8" name="Freeform 6">
              <a:extLst>
                <a:ext uri="{FF2B5EF4-FFF2-40B4-BE49-F238E27FC236}">
                  <a16:creationId xmlns:a16="http://schemas.microsoft.com/office/drawing/2014/main" id="{0A8D8722-7402-FF3B-D8F0-2223A6FCDF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9" name="TextBox 7">
              <a:extLst>
                <a:ext uri="{FF2B5EF4-FFF2-40B4-BE49-F238E27FC236}">
                  <a16:creationId xmlns:a16="http://schemas.microsoft.com/office/drawing/2014/main" id="{EB99AA7C-487A-A737-5ABB-C28AF859663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14" name="Freeform 9">
            <a:extLst>
              <a:ext uri="{FF2B5EF4-FFF2-40B4-BE49-F238E27FC236}">
                <a16:creationId xmlns:a16="http://schemas.microsoft.com/office/drawing/2014/main" id="{29FB525C-EDE9-F863-EF57-34F5777EFC31}"/>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cxnSp>
        <p:nvCxnSpPr>
          <p:cNvPr id="13" name="Straight Connector 12">
            <a:extLst>
              <a:ext uri="{FF2B5EF4-FFF2-40B4-BE49-F238E27FC236}">
                <a16:creationId xmlns:a16="http://schemas.microsoft.com/office/drawing/2014/main" id="{A987D6CB-F2DA-0CA1-E66E-A2D01C70D7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71234" y="7772832"/>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4515C1A-115C-7C54-8A1D-D067A6687762}"/>
              </a:ext>
            </a:extLst>
          </p:cNvPr>
          <p:cNvGrpSpPr/>
          <p:nvPr/>
        </p:nvGrpSpPr>
        <p:grpSpPr>
          <a:xfrm>
            <a:off x="2" y="9162259"/>
            <a:ext cx="18288000" cy="1124742"/>
            <a:chOff x="0" y="-192881"/>
            <a:chExt cx="24416939" cy="999771"/>
          </a:xfrm>
        </p:grpSpPr>
        <p:grpSp>
          <p:nvGrpSpPr>
            <p:cNvPr id="16" name="Group 15">
              <a:extLst>
                <a:ext uri="{FF2B5EF4-FFF2-40B4-BE49-F238E27FC236}">
                  <a16:creationId xmlns:a16="http://schemas.microsoft.com/office/drawing/2014/main" id="{7E6B0FC2-F115-CBD7-0126-C7B59D0C55B0}"/>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C55B1E90-E214-4522-7D5B-013971C1382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A4B7954E-5A5F-9109-625C-9AB04FB817D7}"/>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3FFC2C9-F99B-A5A8-8156-52FE3B5D10B0}"/>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2" name="TextBox 21">
            <a:extLst>
              <a:ext uri="{FF2B5EF4-FFF2-40B4-BE49-F238E27FC236}">
                <a16:creationId xmlns:a16="http://schemas.microsoft.com/office/drawing/2014/main" id="{CBE46A9F-CF4C-062D-48E2-EE102E96FD36}"/>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24" name="TextBox 23">
            <a:extLst>
              <a:ext uri="{FF2B5EF4-FFF2-40B4-BE49-F238E27FC236}">
                <a16:creationId xmlns:a16="http://schemas.microsoft.com/office/drawing/2014/main" id="{DEB195A4-2C11-3AD9-6610-5E2D49FD5AE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34</a:t>
            </a:r>
            <a:endParaRPr lang="en-US"/>
          </a:p>
          <a:p>
            <a:endParaRPr lang="en-US" sz="2400" b="1">
              <a:solidFill>
                <a:srgbClr val="1C1C3D"/>
              </a:solidFill>
              <a:ea typeface="Calibri"/>
              <a:cs typeface="Calibri"/>
            </a:endParaRPr>
          </a:p>
        </p:txBody>
      </p:sp>
      <p:sp>
        <p:nvSpPr>
          <p:cNvPr id="30" name="Freeform 6">
            <a:extLst>
              <a:ext uri="{FF2B5EF4-FFF2-40B4-BE49-F238E27FC236}">
                <a16:creationId xmlns:a16="http://schemas.microsoft.com/office/drawing/2014/main" id="{3E2E84F1-3A55-FC3B-D860-DED5746B264F}"/>
              </a:ext>
            </a:extLst>
          </p:cNvPr>
          <p:cNvSpPr/>
          <p:nvPr/>
        </p:nvSpPr>
        <p:spPr>
          <a:xfrm>
            <a:off x="15450182" y="7835453"/>
            <a:ext cx="4593419" cy="45232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0" cap="sq">
            <a:solidFill>
              <a:schemeClr val="accent3"/>
            </a:solidFill>
            <a:prstDash val="solid"/>
            <a:miter/>
          </a:ln>
        </p:spPr>
        <p:txBody>
          <a:bodyPr/>
          <a:lstStyle/>
          <a:p>
            <a:endParaRPr lang="en-US"/>
          </a:p>
        </p:txBody>
      </p:sp>
      <p:sp>
        <p:nvSpPr>
          <p:cNvPr id="32" name="TextBox 7">
            <a:extLst>
              <a:ext uri="{FF2B5EF4-FFF2-40B4-BE49-F238E27FC236}">
                <a16:creationId xmlns:a16="http://schemas.microsoft.com/office/drawing/2014/main" id="{EC4F7641-6561-969D-FA41-7DD53A52C4C8}"/>
              </a:ext>
            </a:extLst>
          </p:cNvPr>
          <p:cNvSpPr txBox="1"/>
          <p:nvPr/>
        </p:nvSpPr>
        <p:spPr>
          <a:xfrm>
            <a:off x="15880815" y="8047481"/>
            <a:ext cx="3732153" cy="3887183"/>
          </a:xfrm>
          <a:prstGeom prst="rect">
            <a:avLst/>
          </a:prstGeom>
          <a:noFill/>
          <a:ln>
            <a:solidFill>
              <a:schemeClr val="accent3"/>
            </a:solidFill>
          </a:ln>
        </p:spPr>
        <p:txBody>
          <a:bodyPr lIns="50800" tIns="50800" rIns="50800" bIns="50800" rtlCol="0" anchor="ctr"/>
          <a:lstStyle/>
          <a:p>
            <a:pPr algn="ctr">
              <a:lnSpc>
                <a:spcPts val="2659"/>
              </a:lnSpc>
              <a:spcBef>
                <a:spcPct val="0"/>
              </a:spcBef>
            </a:pPr>
            <a:endParaRPr/>
          </a:p>
        </p:txBody>
      </p:sp>
      <p:pic>
        <p:nvPicPr>
          <p:cNvPr id="3" name="Picture 2" descr="A computer screen shot of a program&#10;&#10;Description automatically generated">
            <a:extLst>
              <a:ext uri="{FF2B5EF4-FFF2-40B4-BE49-F238E27FC236}">
                <a16:creationId xmlns:a16="http://schemas.microsoft.com/office/drawing/2014/main" id="{45CF177F-47F3-5E4E-46AF-DB28D02D7127}"/>
              </a:ext>
            </a:extLst>
          </p:cNvPr>
          <p:cNvPicPr>
            <a:picLocks noChangeAspect="1"/>
          </p:cNvPicPr>
          <p:nvPr/>
        </p:nvPicPr>
        <p:blipFill>
          <a:blip r:embed="rId3"/>
          <a:stretch>
            <a:fillRect/>
          </a:stretch>
        </p:blipFill>
        <p:spPr>
          <a:xfrm>
            <a:off x="5400215" y="3662728"/>
            <a:ext cx="5505450" cy="273367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C20C60C3-98A7-6885-D84C-8E6449D493BD}"/>
              </a:ext>
            </a:extLst>
          </p:cNvPr>
          <p:cNvPicPr>
            <a:picLocks noChangeAspect="1"/>
          </p:cNvPicPr>
          <p:nvPr/>
        </p:nvPicPr>
        <p:blipFill>
          <a:blip r:embed="rId4"/>
          <a:stretch>
            <a:fillRect/>
          </a:stretch>
        </p:blipFill>
        <p:spPr>
          <a:xfrm>
            <a:off x="11173831" y="4607901"/>
            <a:ext cx="6912352" cy="4648200"/>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6BFCCC16-EDB5-CD72-08C1-750D019CC7C2}"/>
              </a:ext>
            </a:extLst>
          </p:cNvPr>
          <p:cNvPicPr>
            <a:picLocks noChangeAspect="1"/>
          </p:cNvPicPr>
          <p:nvPr/>
        </p:nvPicPr>
        <p:blipFill>
          <a:blip r:embed="rId5"/>
          <a:stretch>
            <a:fillRect/>
          </a:stretch>
        </p:blipFill>
        <p:spPr>
          <a:xfrm>
            <a:off x="11496216" y="416901"/>
            <a:ext cx="6586903" cy="3948478"/>
          </a:xfrm>
          <a:prstGeom prst="rect">
            <a:avLst/>
          </a:prstGeom>
        </p:spPr>
      </p:pic>
      <p:pic>
        <p:nvPicPr>
          <p:cNvPr id="5" name="Picture 4" descr="A computer screen shot of a program&#10;&#10;Description automatically generated">
            <a:extLst>
              <a:ext uri="{FF2B5EF4-FFF2-40B4-BE49-F238E27FC236}">
                <a16:creationId xmlns:a16="http://schemas.microsoft.com/office/drawing/2014/main" id="{B8A117D0-5944-6538-D54B-C53685BBB73D}"/>
              </a:ext>
            </a:extLst>
          </p:cNvPr>
          <p:cNvPicPr>
            <a:picLocks noChangeAspect="1"/>
          </p:cNvPicPr>
          <p:nvPr/>
        </p:nvPicPr>
        <p:blipFill>
          <a:blip r:embed="rId6"/>
          <a:stretch>
            <a:fillRect/>
          </a:stretch>
        </p:blipFill>
        <p:spPr>
          <a:xfrm>
            <a:off x="329986" y="3655402"/>
            <a:ext cx="4543425" cy="2828925"/>
          </a:xfrm>
          <a:prstGeom prst="rect">
            <a:avLst/>
          </a:prstGeom>
        </p:spPr>
      </p:pic>
      <p:sp>
        <p:nvSpPr>
          <p:cNvPr id="11" name="Rectangle 5">
            <a:extLst>
              <a:ext uri="{FF2B5EF4-FFF2-40B4-BE49-F238E27FC236}">
                <a16:creationId xmlns:a16="http://schemas.microsoft.com/office/drawing/2014/main" id="{B6244CDB-C058-5E08-4BCE-D17A004882F1}"/>
              </a:ext>
            </a:extLst>
          </p:cNvPr>
          <p:cNvSpPr>
            <a:spLocks noChangeArrowheads="1"/>
          </p:cNvSpPr>
          <p:nvPr/>
        </p:nvSpPr>
        <p:spPr bwMode="auto">
          <a:xfrm>
            <a:off x="5404574" y="6809652"/>
            <a:ext cx="6044838" cy="169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b="1">
                <a:ea typeface="+mn-lt"/>
                <a:cs typeface="+mn-lt"/>
              </a:rPr>
              <a:t>Predictive Accuracy – </a:t>
            </a:r>
            <a:r>
              <a:rPr lang="en-US" sz="2400">
                <a:ea typeface="+mn-lt"/>
                <a:cs typeface="+mn-lt"/>
              </a:rPr>
              <a:t>0.89</a:t>
            </a:r>
          </a:p>
          <a:p>
            <a:pPr>
              <a:lnSpc>
                <a:spcPct val="150000"/>
              </a:lnSpc>
              <a:spcBef>
                <a:spcPct val="0"/>
              </a:spcBef>
              <a:spcAft>
                <a:spcPct val="0"/>
              </a:spcAft>
            </a:pPr>
            <a:r>
              <a:rPr lang="en-US" sz="2400" b="1">
                <a:ea typeface="+mn-lt"/>
                <a:cs typeface="+mn-lt"/>
              </a:rPr>
              <a:t>Average prediction error - </a:t>
            </a:r>
            <a:r>
              <a:rPr lang="en-US" sz="2400">
                <a:ea typeface="+mn-lt"/>
                <a:cs typeface="+mn-lt"/>
              </a:rPr>
              <a:t>3.17</a:t>
            </a:r>
          </a:p>
          <a:p>
            <a:pPr>
              <a:lnSpc>
                <a:spcPct val="150000"/>
              </a:lnSpc>
              <a:spcBef>
                <a:spcPct val="0"/>
              </a:spcBef>
              <a:spcAft>
                <a:spcPct val="0"/>
              </a:spcAft>
            </a:pPr>
            <a:r>
              <a:rPr lang="en-US" sz="2400" b="1">
                <a:ea typeface="+mn-lt"/>
                <a:cs typeface="+mn-lt"/>
              </a:rPr>
              <a:t>Overall error - </a:t>
            </a:r>
            <a:r>
              <a:rPr lang="en-US" sz="2400">
                <a:ea typeface="+mn-lt"/>
                <a:cs typeface="+mn-lt"/>
              </a:rPr>
              <a:t>14.92 </a:t>
            </a:r>
            <a:endParaRPr lang="en-US">
              <a:ea typeface="Calibri"/>
              <a:cs typeface="Calibri"/>
            </a:endParaRPr>
          </a:p>
        </p:txBody>
      </p:sp>
      <p:sp>
        <p:nvSpPr>
          <p:cNvPr id="12" name="Rectangle 5">
            <a:extLst>
              <a:ext uri="{FF2B5EF4-FFF2-40B4-BE49-F238E27FC236}">
                <a16:creationId xmlns:a16="http://schemas.microsoft.com/office/drawing/2014/main" id="{96315CA3-66E2-520B-086A-21E1EE2A0DE1}"/>
              </a:ext>
            </a:extLst>
          </p:cNvPr>
          <p:cNvSpPr>
            <a:spLocks noChangeArrowheads="1"/>
          </p:cNvSpPr>
          <p:nvPr/>
        </p:nvSpPr>
        <p:spPr bwMode="auto">
          <a:xfrm>
            <a:off x="231767" y="6838960"/>
            <a:ext cx="6044838" cy="169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b="1">
                <a:ea typeface="+mn-lt"/>
                <a:cs typeface="+mn-lt"/>
              </a:rPr>
              <a:t>Predictive Accuracy – </a:t>
            </a:r>
            <a:r>
              <a:rPr lang="en-US" sz="2400">
                <a:ea typeface="+mn-lt"/>
                <a:cs typeface="+mn-lt"/>
              </a:rPr>
              <a:t>0.87</a:t>
            </a:r>
          </a:p>
          <a:p>
            <a:pPr>
              <a:lnSpc>
                <a:spcPct val="150000"/>
              </a:lnSpc>
              <a:spcBef>
                <a:spcPct val="0"/>
              </a:spcBef>
              <a:spcAft>
                <a:spcPct val="0"/>
              </a:spcAft>
            </a:pPr>
            <a:r>
              <a:rPr lang="en-US" sz="2400" b="1">
                <a:ea typeface="+mn-lt"/>
                <a:cs typeface="+mn-lt"/>
              </a:rPr>
              <a:t>Average prediction error – </a:t>
            </a:r>
            <a:r>
              <a:rPr lang="en-US" sz="2400">
                <a:ea typeface="+mn-lt"/>
                <a:cs typeface="+mn-lt"/>
              </a:rPr>
              <a:t>0.027</a:t>
            </a:r>
          </a:p>
          <a:p>
            <a:pPr>
              <a:lnSpc>
                <a:spcPct val="150000"/>
              </a:lnSpc>
              <a:spcBef>
                <a:spcPct val="0"/>
              </a:spcBef>
              <a:spcAft>
                <a:spcPct val="0"/>
              </a:spcAft>
            </a:pPr>
            <a:r>
              <a:rPr lang="en-US" sz="2400" b="1">
                <a:ea typeface="+mn-lt"/>
                <a:cs typeface="+mn-lt"/>
              </a:rPr>
              <a:t>Overall error – </a:t>
            </a:r>
            <a:r>
              <a:rPr lang="en-US" sz="2400">
                <a:ea typeface="+mn-lt"/>
                <a:cs typeface="+mn-lt"/>
              </a:rPr>
              <a:t>0.0012</a:t>
            </a:r>
            <a:endParaRPr lang="en-US" sz="2400">
              <a:ea typeface="Calibri"/>
              <a:cs typeface="Calibri"/>
            </a:endParaRPr>
          </a:p>
        </p:txBody>
      </p:sp>
      <p:sp>
        <p:nvSpPr>
          <p:cNvPr id="21" name="TextBox 20">
            <a:extLst>
              <a:ext uri="{FF2B5EF4-FFF2-40B4-BE49-F238E27FC236}">
                <a16:creationId xmlns:a16="http://schemas.microsoft.com/office/drawing/2014/main" id="{F1AE669C-6972-FFCD-3AAC-B728B5E06FA0}"/>
              </a:ext>
            </a:extLst>
          </p:cNvPr>
          <p:cNvSpPr txBox="1"/>
          <p:nvPr/>
        </p:nvSpPr>
        <p:spPr>
          <a:xfrm>
            <a:off x="1701139" y="1237065"/>
            <a:ext cx="11339944" cy="707886"/>
          </a:xfrm>
          <a:prstGeom prst="rect">
            <a:avLst/>
          </a:prstGeom>
          <a:noFill/>
        </p:spPr>
        <p:txBody>
          <a:bodyPr wrap="square">
            <a:spAutoFit/>
          </a:bodyPr>
          <a:lstStyle/>
          <a:p>
            <a:r>
              <a:rPr lang="en-US" sz="4000" b="1">
                <a:solidFill>
                  <a:srgbClr val="55833D"/>
                </a:solidFill>
                <a:ea typeface="Calibri"/>
                <a:cs typeface="Calibri"/>
              </a:rPr>
              <a:t>Algorithms and Accuracy</a:t>
            </a:r>
            <a:endParaRPr lang="en-US" sz="4000"/>
          </a:p>
        </p:txBody>
      </p:sp>
    </p:spTree>
    <p:extLst>
      <p:ext uri="{BB962C8B-B14F-4D97-AF65-F5344CB8AC3E}">
        <p14:creationId xmlns:p14="http://schemas.microsoft.com/office/powerpoint/2010/main" val="2113800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ECCCCE-C2DE-448E-3FCA-3199B6198932}"/>
              </a:ext>
            </a:extLst>
          </p:cNvPr>
          <p:cNvSpPr txBox="1"/>
          <p:nvPr/>
        </p:nvSpPr>
        <p:spPr>
          <a:xfrm>
            <a:off x="3009240" y="1062598"/>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sp>
        <p:nvSpPr>
          <p:cNvPr id="8" name="TextBox 14">
            <a:extLst>
              <a:ext uri="{FF2B5EF4-FFF2-40B4-BE49-F238E27FC236}">
                <a16:creationId xmlns:a16="http://schemas.microsoft.com/office/drawing/2014/main" id="{D705E5E7-32A1-03D6-E713-DB52B3F978FF}"/>
              </a:ext>
            </a:extLst>
          </p:cNvPr>
          <p:cNvSpPr txBox="1"/>
          <p:nvPr/>
        </p:nvSpPr>
        <p:spPr>
          <a:xfrm>
            <a:off x="2898300" y="4477353"/>
            <a:ext cx="4008001" cy="438653"/>
          </a:xfrm>
          <a:prstGeom prst="rect">
            <a:avLst/>
          </a:prstGeom>
        </p:spPr>
        <p:txBody>
          <a:bodyPr lIns="0" tIns="0" rIns="0" bIns="0" rtlCol="0" anchor="t">
            <a:spAutoFit/>
          </a:bodyPr>
          <a:lstStyle/>
          <a:p>
            <a:pPr algn="ctr">
              <a:lnSpc>
                <a:spcPts val="3639"/>
              </a:lnSpc>
            </a:pPr>
            <a:r>
              <a:rPr lang="en-US" sz="2599" b="1">
                <a:solidFill>
                  <a:srgbClr val="FBFDFD"/>
                </a:solidFill>
                <a:latin typeface="Be Vietnam Ultra-Bold"/>
                <a:ea typeface="Be Vietnam Ultra-Bold"/>
                <a:cs typeface="Be Vietnam Ultra-Bold"/>
                <a:sym typeface="Be Vietnam Ultra-Bold"/>
              </a:rPr>
              <a:t>Integrating Trees</a:t>
            </a:r>
          </a:p>
        </p:txBody>
      </p:sp>
      <p:grpSp>
        <p:nvGrpSpPr>
          <p:cNvPr id="20" name="Group 32">
            <a:extLst>
              <a:ext uri="{FF2B5EF4-FFF2-40B4-BE49-F238E27FC236}">
                <a16:creationId xmlns:a16="http://schemas.microsoft.com/office/drawing/2014/main" id="{FC03B7CC-413A-C48B-368C-3E3EB06D31ED}"/>
              </a:ext>
            </a:extLst>
          </p:cNvPr>
          <p:cNvGrpSpPr/>
          <p:nvPr/>
        </p:nvGrpSpPr>
        <p:grpSpPr>
          <a:xfrm>
            <a:off x="2" y="9162259"/>
            <a:ext cx="18288000" cy="1124742"/>
            <a:chOff x="0" y="-192881"/>
            <a:chExt cx="24416939" cy="999771"/>
          </a:xfrm>
        </p:grpSpPr>
        <p:grpSp>
          <p:nvGrpSpPr>
            <p:cNvPr id="16" name="Group 33">
              <a:extLst>
                <a:ext uri="{FF2B5EF4-FFF2-40B4-BE49-F238E27FC236}">
                  <a16:creationId xmlns:a16="http://schemas.microsoft.com/office/drawing/2014/main" id="{8B6D61F4-B684-EC79-2AF1-25D6C51EF48F}"/>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72FA5E76-80A3-4B54-AC8C-BE73CCCC30CB}"/>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1DC0FD13-4890-F162-7FE6-E328CDF4C92B}"/>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C681293B-3681-7761-E85D-BDF243389E2E}"/>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pic>
        <p:nvPicPr>
          <p:cNvPr id="23" name="Picture 22" descr="A diagram of a plant moisture sensor&#10;&#10;Description automatically generated">
            <a:extLst>
              <a:ext uri="{FF2B5EF4-FFF2-40B4-BE49-F238E27FC236}">
                <a16:creationId xmlns:a16="http://schemas.microsoft.com/office/drawing/2014/main" id="{6FB50D4F-248C-B40F-DEAD-5D2326E1040E}"/>
              </a:ext>
            </a:extLst>
          </p:cNvPr>
          <p:cNvPicPr>
            <a:picLocks noChangeAspect="1"/>
          </p:cNvPicPr>
          <p:nvPr/>
        </p:nvPicPr>
        <p:blipFill>
          <a:blip r:embed="rId3"/>
          <a:stretch>
            <a:fillRect/>
          </a:stretch>
        </p:blipFill>
        <p:spPr>
          <a:xfrm>
            <a:off x="1345389" y="2005045"/>
            <a:ext cx="12886921" cy="6951639"/>
          </a:xfrm>
          <a:prstGeom prst="rect">
            <a:avLst/>
          </a:prstGeom>
        </p:spPr>
      </p:pic>
      <p:pic>
        <p:nvPicPr>
          <p:cNvPr id="24" name="Picture 23" descr="A person picking tomatoes in a greenhouse&#10;&#10;Description automatically generated">
            <a:extLst>
              <a:ext uri="{FF2B5EF4-FFF2-40B4-BE49-F238E27FC236}">
                <a16:creationId xmlns:a16="http://schemas.microsoft.com/office/drawing/2014/main" id="{BF56E660-EEDC-C9C9-54BC-B24FCE5246E8}"/>
              </a:ext>
            </a:extLst>
          </p:cNvPr>
          <p:cNvPicPr>
            <a:picLocks noChangeAspect="1"/>
          </p:cNvPicPr>
          <p:nvPr/>
        </p:nvPicPr>
        <p:blipFill>
          <a:blip r:embed="rId4"/>
          <a:stretch>
            <a:fillRect/>
          </a:stretch>
        </p:blipFill>
        <p:spPr>
          <a:xfrm>
            <a:off x="14555090" y="5736"/>
            <a:ext cx="3557789" cy="3541691"/>
          </a:xfrm>
          <a:prstGeom prst="flowChartConnector">
            <a:avLst/>
          </a:prstGeom>
        </p:spPr>
      </p:pic>
      <p:pic>
        <p:nvPicPr>
          <p:cNvPr id="27" name="Picture 26" descr="A group of tomatoes with green stems&#10;&#10;Description automatically generated">
            <a:extLst>
              <a:ext uri="{FF2B5EF4-FFF2-40B4-BE49-F238E27FC236}">
                <a16:creationId xmlns:a16="http://schemas.microsoft.com/office/drawing/2014/main" id="{78BD1FAB-BDBF-CB9E-90D4-CC5FF25598AE}"/>
              </a:ext>
            </a:extLst>
          </p:cNvPr>
          <p:cNvPicPr>
            <a:picLocks noChangeAspect="1"/>
          </p:cNvPicPr>
          <p:nvPr/>
        </p:nvPicPr>
        <p:blipFill>
          <a:blip r:embed="rId5"/>
          <a:stretch>
            <a:fillRect/>
          </a:stretch>
        </p:blipFill>
        <p:spPr>
          <a:xfrm>
            <a:off x="16704935" y="3529210"/>
            <a:ext cx="1096150" cy="1151670"/>
          </a:xfrm>
          <a:prstGeom prst="roundRect">
            <a:avLst/>
          </a:prstGeom>
        </p:spPr>
      </p:pic>
      <p:sp>
        <p:nvSpPr>
          <p:cNvPr id="4" name="TextBox 3">
            <a:extLst>
              <a:ext uri="{FF2B5EF4-FFF2-40B4-BE49-F238E27FC236}">
                <a16:creationId xmlns:a16="http://schemas.microsoft.com/office/drawing/2014/main" id="{CBEF5EEC-2033-DA62-13B5-D85ECCCFE107}"/>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7" name="TextBox 6">
            <a:extLst>
              <a:ext uri="{FF2B5EF4-FFF2-40B4-BE49-F238E27FC236}">
                <a16:creationId xmlns:a16="http://schemas.microsoft.com/office/drawing/2014/main" id="{BDBCC695-16BA-97D2-96B3-58A6C2682CE3}"/>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33</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61250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3773-2351-E970-C66B-B384CEB6EF2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33AEFF7-2896-AC03-05B8-379F1153435B}"/>
              </a:ext>
            </a:extLst>
          </p:cNvPr>
          <p:cNvGrpSpPr/>
          <p:nvPr/>
        </p:nvGrpSpPr>
        <p:grpSpPr>
          <a:xfrm>
            <a:off x="5861" y="-195479"/>
            <a:ext cx="18288948" cy="1548161"/>
            <a:chOff x="0" y="-47625"/>
            <a:chExt cx="5337868" cy="403887"/>
          </a:xfrm>
        </p:grpSpPr>
        <p:sp>
          <p:nvSpPr>
            <p:cNvPr id="5" name="Freeform 3">
              <a:extLst>
                <a:ext uri="{FF2B5EF4-FFF2-40B4-BE49-F238E27FC236}">
                  <a16:creationId xmlns:a16="http://schemas.microsoft.com/office/drawing/2014/main" id="{C7E06DDC-3E9F-9A3B-1A32-5CE4B72189A3}"/>
                </a:ext>
              </a:extLst>
            </p:cNvPr>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6" name="TextBox 4">
              <a:extLst>
                <a:ext uri="{FF2B5EF4-FFF2-40B4-BE49-F238E27FC236}">
                  <a16:creationId xmlns:a16="http://schemas.microsoft.com/office/drawing/2014/main" id="{7C8895BC-E8CF-AF77-C3AC-8FA509A146A6}"/>
                </a:ext>
              </a:extLst>
            </p:cNvPr>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3" name="TextBox 2">
            <a:extLst>
              <a:ext uri="{FF2B5EF4-FFF2-40B4-BE49-F238E27FC236}">
                <a16:creationId xmlns:a16="http://schemas.microsoft.com/office/drawing/2014/main" id="{A7CFFC14-AB56-7831-232A-626664691098}"/>
              </a:ext>
            </a:extLst>
          </p:cNvPr>
          <p:cNvSpPr txBox="1"/>
          <p:nvPr/>
        </p:nvSpPr>
        <p:spPr>
          <a:xfrm>
            <a:off x="1995993" y="1676532"/>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Tools and Technologies</a:t>
            </a:r>
          </a:p>
        </p:txBody>
      </p:sp>
      <p:grpSp>
        <p:nvGrpSpPr>
          <p:cNvPr id="20" name="Group 32">
            <a:extLst>
              <a:ext uri="{FF2B5EF4-FFF2-40B4-BE49-F238E27FC236}">
                <a16:creationId xmlns:a16="http://schemas.microsoft.com/office/drawing/2014/main" id="{9B1FCB78-3319-3C16-62AF-B30E4093FD9E}"/>
              </a:ext>
            </a:extLst>
          </p:cNvPr>
          <p:cNvGrpSpPr/>
          <p:nvPr/>
        </p:nvGrpSpPr>
        <p:grpSpPr>
          <a:xfrm>
            <a:off x="2" y="9162259"/>
            <a:ext cx="18288000" cy="1124742"/>
            <a:chOff x="0" y="-192881"/>
            <a:chExt cx="24416939" cy="999771"/>
          </a:xfrm>
        </p:grpSpPr>
        <p:grpSp>
          <p:nvGrpSpPr>
            <p:cNvPr id="16" name="Group 33">
              <a:extLst>
                <a:ext uri="{FF2B5EF4-FFF2-40B4-BE49-F238E27FC236}">
                  <a16:creationId xmlns:a16="http://schemas.microsoft.com/office/drawing/2014/main" id="{E49C39E6-B618-4EBD-0EFC-708334D37232}"/>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8564AA11-B29A-B76A-2C32-D62389693E6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22D0299C-0E4B-ACC3-529F-3FAD40317B50}"/>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32C40EB3-FCBB-0B57-2D73-19C5834D315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pic>
        <p:nvPicPr>
          <p:cNvPr id="24" name="Picture 23" descr="A person picking tomatoes in a greenhouse&#10;&#10;Description automatically generated">
            <a:extLst>
              <a:ext uri="{FF2B5EF4-FFF2-40B4-BE49-F238E27FC236}">
                <a16:creationId xmlns:a16="http://schemas.microsoft.com/office/drawing/2014/main" id="{7E8FC623-BDF5-E659-415C-6655E7256792}"/>
              </a:ext>
            </a:extLst>
          </p:cNvPr>
          <p:cNvPicPr>
            <a:picLocks noChangeAspect="1"/>
          </p:cNvPicPr>
          <p:nvPr/>
        </p:nvPicPr>
        <p:blipFill>
          <a:blip r:embed="rId3"/>
          <a:stretch>
            <a:fillRect/>
          </a:stretch>
        </p:blipFill>
        <p:spPr>
          <a:xfrm>
            <a:off x="14644909" y="770028"/>
            <a:ext cx="3557789" cy="3541691"/>
          </a:xfrm>
          <a:prstGeom prst="flowChartConnector">
            <a:avLst/>
          </a:prstGeom>
        </p:spPr>
      </p:pic>
      <p:pic>
        <p:nvPicPr>
          <p:cNvPr id="27" name="Picture 26" descr="A group of tomatoes with green stems&#10;&#10;Description automatically generated">
            <a:extLst>
              <a:ext uri="{FF2B5EF4-FFF2-40B4-BE49-F238E27FC236}">
                <a16:creationId xmlns:a16="http://schemas.microsoft.com/office/drawing/2014/main" id="{92DC37B3-14DC-10A3-7F17-DA82AC346398}"/>
              </a:ext>
            </a:extLst>
          </p:cNvPr>
          <p:cNvPicPr>
            <a:picLocks noChangeAspect="1"/>
          </p:cNvPicPr>
          <p:nvPr/>
        </p:nvPicPr>
        <p:blipFill>
          <a:blip r:embed="rId4"/>
          <a:stretch>
            <a:fillRect/>
          </a:stretch>
        </p:blipFill>
        <p:spPr>
          <a:xfrm>
            <a:off x="16674567" y="4615139"/>
            <a:ext cx="1096150" cy="1151670"/>
          </a:xfrm>
          <a:prstGeom prst="roundRect">
            <a:avLst/>
          </a:prstGeom>
        </p:spPr>
      </p:pic>
      <p:sp>
        <p:nvSpPr>
          <p:cNvPr id="4" name="TextBox 3">
            <a:extLst>
              <a:ext uri="{FF2B5EF4-FFF2-40B4-BE49-F238E27FC236}">
                <a16:creationId xmlns:a16="http://schemas.microsoft.com/office/drawing/2014/main" id="{DC3C6EC8-70A9-5CF5-A406-F7A1956DD80E}"/>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7" name="TextBox 6">
            <a:extLst>
              <a:ext uri="{FF2B5EF4-FFF2-40B4-BE49-F238E27FC236}">
                <a16:creationId xmlns:a16="http://schemas.microsoft.com/office/drawing/2014/main" id="{E8279811-8F5E-FCE1-AB61-E13B5EEE2857}"/>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33</a:t>
            </a:r>
            <a:endParaRPr lang="en-US"/>
          </a:p>
          <a:p>
            <a:endParaRPr lang="en-US" sz="2400" b="1">
              <a:solidFill>
                <a:srgbClr val="1C1C3D"/>
              </a:solidFill>
              <a:ea typeface="Calibri"/>
              <a:cs typeface="Calibri"/>
            </a:endParaRPr>
          </a:p>
        </p:txBody>
      </p:sp>
      <p:sp>
        <p:nvSpPr>
          <p:cNvPr id="9" name="TextBox 8">
            <a:extLst>
              <a:ext uri="{FF2B5EF4-FFF2-40B4-BE49-F238E27FC236}">
                <a16:creationId xmlns:a16="http://schemas.microsoft.com/office/drawing/2014/main" id="{2A45139D-B115-048F-3C89-5045B1CC6902}"/>
              </a:ext>
            </a:extLst>
          </p:cNvPr>
          <p:cNvSpPr txBox="1"/>
          <p:nvPr/>
        </p:nvSpPr>
        <p:spPr>
          <a:xfrm>
            <a:off x="8233524" y="3079657"/>
            <a:ext cx="3557789" cy="861005"/>
          </a:xfrm>
          <a:prstGeom prst="rect">
            <a:avLst/>
          </a:prstGeom>
        </p:spPr>
        <p:txBody>
          <a:bodyPr wrap="square" lIns="0" tIns="0" rIns="0" bIns="0" rtlCol="0" anchor="t">
            <a:spAutoFit/>
          </a:bodyPr>
          <a:lstStyle/>
          <a:p>
            <a:pPr algn="ctr">
              <a:lnSpc>
                <a:spcPts val="7794"/>
              </a:lnSpc>
              <a:spcBef>
                <a:spcPct val="0"/>
              </a:spcBef>
            </a:pPr>
            <a:r>
              <a:rPr lang="en-US" sz="3600" b="1">
                <a:solidFill>
                  <a:srgbClr val="000000"/>
                </a:solidFill>
                <a:latin typeface="Gotham Bold"/>
                <a:ea typeface="Gotham Bold"/>
                <a:cs typeface="Gotham Bold"/>
                <a:sym typeface="Gotham Bold"/>
              </a:rPr>
              <a:t>Algorithms </a:t>
            </a:r>
          </a:p>
        </p:txBody>
      </p:sp>
      <p:sp>
        <p:nvSpPr>
          <p:cNvPr id="10" name="TextBox 9">
            <a:extLst>
              <a:ext uri="{FF2B5EF4-FFF2-40B4-BE49-F238E27FC236}">
                <a16:creationId xmlns:a16="http://schemas.microsoft.com/office/drawing/2014/main" id="{349DA5A7-109C-27AA-6D55-8E1311B102AA}"/>
              </a:ext>
            </a:extLst>
          </p:cNvPr>
          <p:cNvSpPr txBox="1"/>
          <p:nvPr/>
        </p:nvSpPr>
        <p:spPr>
          <a:xfrm>
            <a:off x="854836" y="3036190"/>
            <a:ext cx="4008002" cy="861005"/>
          </a:xfrm>
          <a:prstGeom prst="rect">
            <a:avLst/>
          </a:prstGeom>
        </p:spPr>
        <p:txBody>
          <a:bodyPr wrap="square" lIns="0" tIns="0" rIns="0" bIns="0" rtlCol="0" anchor="t">
            <a:spAutoFit/>
          </a:bodyPr>
          <a:lstStyle/>
          <a:p>
            <a:pPr algn="ctr">
              <a:lnSpc>
                <a:spcPts val="7794"/>
              </a:lnSpc>
              <a:spcBef>
                <a:spcPct val="0"/>
              </a:spcBef>
            </a:pPr>
            <a:r>
              <a:rPr lang="en-US" sz="3600" b="1">
                <a:solidFill>
                  <a:srgbClr val="000000"/>
                </a:solidFill>
                <a:latin typeface="Gotham Bold"/>
                <a:ea typeface="Gotham Bold"/>
                <a:cs typeface="Gotham Bold"/>
                <a:sym typeface="Gotham Bold"/>
              </a:rPr>
              <a:t>Technologies</a:t>
            </a:r>
          </a:p>
        </p:txBody>
      </p:sp>
      <p:sp>
        <p:nvSpPr>
          <p:cNvPr id="13" name="TextBox 12">
            <a:extLst>
              <a:ext uri="{FF2B5EF4-FFF2-40B4-BE49-F238E27FC236}">
                <a16:creationId xmlns:a16="http://schemas.microsoft.com/office/drawing/2014/main" id="{7459A21F-8692-4EE5-D1B2-AA1BBAD083EA}"/>
              </a:ext>
            </a:extLst>
          </p:cNvPr>
          <p:cNvSpPr txBox="1"/>
          <p:nvPr/>
        </p:nvSpPr>
        <p:spPr>
          <a:xfrm>
            <a:off x="1554395" y="5971461"/>
            <a:ext cx="3417655"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b="0" i="0" u="none" strike="noStrike">
                <a:solidFill>
                  <a:srgbClr val="233C0D"/>
                </a:solidFill>
                <a:effectLst/>
                <a:latin typeface="Cambria" panose="02040503050406030204" pitchFamily="18" charset="0"/>
              </a:rPr>
              <a:t>Pandas</a:t>
            </a:r>
            <a:endParaRPr lang="en-US" sz="3200"/>
          </a:p>
        </p:txBody>
      </p:sp>
      <p:sp>
        <p:nvSpPr>
          <p:cNvPr id="15" name="TextBox 14">
            <a:extLst>
              <a:ext uri="{FF2B5EF4-FFF2-40B4-BE49-F238E27FC236}">
                <a16:creationId xmlns:a16="http://schemas.microsoft.com/office/drawing/2014/main" id="{E7D7AB2B-51DC-92AD-A91E-3001D2BCC263}"/>
              </a:ext>
            </a:extLst>
          </p:cNvPr>
          <p:cNvSpPr txBox="1"/>
          <p:nvPr/>
        </p:nvSpPr>
        <p:spPr>
          <a:xfrm>
            <a:off x="1554395" y="6606918"/>
            <a:ext cx="2088212"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b="0" i="0" u="none" strike="noStrike">
                <a:solidFill>
                  <a:srgbClr val="233C0D"/>
                </a:solidFill>
                <a:effectLst/>
                <a:latin typeface="Cambria" panose="02040503050406030204" pitchFamily="18" charset="0"/>
              </a:rPr>
              <a:t>Numpy</a:t>
            </a:r>
            <a:endParaRPr lang="en-US" sz="3200"/>
          </a:p>
        </p:txBody>
      </p:sp>
      <p:sp>
        <p:nvSpPr>
          <p:cNvPr id="22" name="TextBox 21">
            <a:extLst>
              <a:ext uri="{FF2B5EF4-FFF2-40B4-BE49-F238E27FC236}">
                <a16:creationId xmlns:a16="http://schemas.microsoft.com/office/drawing/2014/main" id="{D56F1D0C-C69A-9FF0-7C9E-605A84B84CB5}"/>
              </a:ext>
            </a:extLst>
          </p:cNvPr>
          <p:cNvSpPr txBox="1"/>
          <p:nvPr/>
        </p:nvSpPr>
        <p:spPr>
          <a:xfrm>
            <a:off x="1554395" y="4722897"/>
            <a:ext cx="2655655"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b="0" i="0" u="none" strike="noStrike">
                <a:solidFill>
                  <a:srgbClr val="233C0D"/>
                </a:solidFill>
                <a:effectLst/>
                <a:latin typeface="Cambria" panose="02040503050406030204" pitchFamily="18" charset="0"/>
              </a:rPr>
              <a:t>Flutter</a:t>
            </a:r>
            <a:endParaRPr lang="en-US" sz="3200"/>
          </a:p>
        </p:txBody>
      </p:sp>
      <p:sp>
        <p:nvSpPr>
          <p:cNvPr id="26" name="TextBox 25">
            <a:extLst>
              <a:ext uri="{FF2B5EF4-FFF2-40B4-BE49-F238E27FC236}">
                <a16:creationId xmlns:a16="http://schemas.microsoft.com/office/drawing/2014/main" id="{CAFB927B-0E80-EDD1-1632-FDE043FD8EA1}"/>
              </a:ext>
            </a:extLst>
          </p:cNvPr>
          <p:cNvSpPr txBox="1"/>
          <p:nvPr/>
        </p:nvSpPr>
        <p:spPr>
          <a:xfrm>
            <a:off x="1554395" y="5370223"/>
            <a:ext cx="2088212"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b="0" i="0" u="none" strike="noStrike">
                <a:solidFill>
                  <a:srgbClr val="233C0D"/>
                </a:solidFill>
                <a:effectLst/>
                <a:latin typeface="Cambria" panose="02040503050406030204" pitchFamily="18" charset="0"/>
              </a:rPr>
              <a:t>Flask</a:t>
            </a:r>
            <a:endParaRPr lang="en-US" sz="3200"/>
          </a:p>
        </p:txBody>
      </p:sp>
      <p:sp>
        <p:nvSpPr>
          <p:cNvPr id="28" name="TextBox 27">
            <a:extLst>
              <a:ext uri="{FF2B5EF4-FFF2-40B4-BE49-F238E27FC236}">
                <a16:creationId xmlns:a16="http://schemas.microsoft.com/office/drawing/2014/main" id="{45D37935-C622-8EDF-EBFD-1C87502C9406}"/>
              </a:ext>
            </a:extLst>
          </p:cNvPr>
          <p:cNvSpPr txBox="1"/>
          <p:nvPr/>
        </p:nvSpPr>
        <p:spPr>
          <a:xfrm>
            <a:off x="7963882" y="4801102"/>
            <a:ext cx="4016949"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b="0" i="0" u="none" strike="noStrike">
                <a:solidFill>
                  <a:srgbClr val="233C0D"/>
                </a:solidFill>
                <a:effectLst/>
                <a:latin typeface="Cambria" panose="02040503050406030204" pitchFamily="18" charset="0"/>
              </a:rPr>
              <a:t>XGBRegressor</a:t>
            </a:r>
            <a:endParaRPr lang="en-US" sz="3200"/>
          </a:p>
        </p:txBody>
      </p:sp>
      <p:sp>
        <p:nvSpPr>
          <p:cNvPr id="29" name="TextBox 28">
            <a:extLst>
              <a:ext uri="{FF2B5EF4-FFF2-40B4-BE49-F238E27FC236}">
                <a16:creationId xmlns:a16="http://schemas.microsoft.com/office/drawing/2014/main" id="{0FCA3E8C-184F-2A67-E98C-D518C581CD71}"/>
              </a:ext>
            </a:extLst>
          </p:cNvPr>
          <p:cNvSpPr txBox="1"/>
          <p:nvPr/>
        </p:nvSpPr>
        <p:spPr>
          <a:xfrm>
            <a:off x="7944832" y="4187226"/>
            <a:ext cx="5523979"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a:solidFill>
                  <a:srgbClr val="233C0D"/>
                </a:solidFill>
                <a:latin typeface="Cambria" panose="02040503050406030204" pitchFamily="18" charset="0"/>
              </a:rPr>
              <a:t>RandomForestRegressor</a:t>
            </a:r>
            <a:endParaRPr lang="en-US" sz="3200"/>
          </a:p>
        </p:txBody>
      </p:sp>
      <p:sp>
        <p:nvSpPr>
          <p:cNvPr id="30" name="TextBox 29">
            <a:extLst>
              <a:ext uri="{FF2B5EF4-FFF2-40B4-BE49-F238E27FC236}">
                <a16:creationId xmlns:a16="http://schemas.microsoft.com/office/drawing/2014/main" id="{B772BE67-418D-F1CC-1328-ABA456BEEEE9}"/>
              </a:ext>
            </a:extLst>
          </p:cNvPr>
          <p:cNvSpPr txBox="1"/>
          <p:nvPr/>
        </p:nvSpPr>
        <p:spPr>
          <a:xfrm>
            <a:off x="7944831" y="5436723"/>
            <a:ext cx="5523979"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b="0" i="0" u="none" strike="noStrike">
                <a:solidFill>
                  <a:srgbClr val="233C0D"/>
                </a:solidFill>
                <a:effectLst/>
                <a:latin typeface="Cambria" panose="02040503050406030204" pitchFamily="18" charset="0"/>
              </a:rPr>
              <a:t>VotingRegressor</a:t>
            </a:r>
            <a:endParaRPr lang="en-US" sz="3200"/>
          </a:p>
        </p:txBody>
      </p:sp>
      <p:sp>
        <p:nvSpPr>
          <p:cNvPr id="31" name="TextBox 30">
            <a:extLst>
              <a:ext uri="{FF2B5EF4-FFF2-40B4-BE49-F238E27FC236}">
                <a16:creationId xmlns:a16="http://schemas.microsoft.com/office/drawing/2014/main" id="{08C534DB-4B2B-960E-C0E7-5C4D9721139F}"/>
              </a:ext>
            </a:extLst>
          </p:cNvPr>
          <p:cNvSpPr txBox="1"/>
          <p:nvPr/>
        </p:nvSpPr>
        <p:spPr>
          <a:xfrm>
            <a:off x="7983914" y="6107749"/>
            <a:ext cx="4538314"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b="0" i="0" u="none" strike="noStrike">
                <a:solidFill>
                  <a:srgbClr val="233C0D"/>
                </a:solidFill>
                <a:effectLst/>
                <a:latin typeface="Cambria" panose="02040503050406030204" pitchFamily="18" charset="0"/>
              </a:rPr>
              <a:t>LGBMRegressor</a:t>
            </a:r>
            <a:endParaRPr lang="en-US" sz="3200"/>
          </a:p>
        </p:txBody>
      </p:sp>
      <p:sp>
        <p:nvSpPr>
          <p:cNvPr id="32" name="TextBox 31">
            <a:extLst>
              <a:ext uri="{FF2B5EF4-FFF2-40B4-BE49-F238E27FC236}">
                <a16:creationId xmlns:a16="http://schemas.microsoft.com/office/drawing/2014/main" id="{88987038-4B4C-E95D-5B40-B4EF3462DD87}"/>
              </a:ext>
            </a:extLst>
          </p:cNvPr>
          <p:cNvSpPr txBox="1"/>
          <p:nvPr/>
        </p:nvSpPr>
        <p:spPr>
          <a:xfrm>
            <a:off x="7982932" y="6795912"/>
            <a:ext cx="3997899"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b="0" i="0" u="none" strike="noStrike">
                <a:solidFill>
                  <a:srgbClr val="233C0D"/>
                </a:solidFill>
                <a:effectLst/>
                <a:latin typeface="Cambria" panose="02040503050406030204" pitchFamily="18" charset="0"/>
              </a:rPr>
              <a:t>CatBoostRegressor</a:t>
            </a:r>
            <a:endParaRPr lang="en-US" sz="3200"/>
          </a:p>
        </p:txBody>
      </p:sp>
      <p:sp>
        <p:nvSpPr>
          <p:cNvPr id="33" name="TextBox 32">
            <a:extLst>
              <a:ext uri="{FF2B5EF4-FFF2-40B4-BE49-F238E27FC236}">
                <a16:creationId xmlns:a16="http://schemas.microsoft.com/office/drawing/2014/main" id="{E9EDE490-F56E-228B-F6E9-0395F6A1A005}"/>
              </a:ext>
            </a:extLst>
          </p:cNvPr>
          <p:cNvSpPr txBox="1"/>
          <p:nvPr/>
        </p:nvSpPr>
        <p:spPr>
          <a:xfrm>
            <a:off x="1554394" y="4077573"/>
            <a:ext cx="2655655" cy="936154"/>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b="0" i="0" u="none" strike="noStrike">
                <a:solidFill>
                  <a:srgbClr val="233C0D"/>
                </a:solidFill>
                <a:effectLst/>
                <a:latin typeface="Cambria" panose="02040503050406030204" pitchFamily="18" charset="0"/>
              </a:rPr>
              <a:t>Python</a:t>
            </a:r>
            <a:endParaRPr lang="en-US" sz="3200"/>
          </a:p>
        </p:txBody>
      </p:sp>
    </p:spTree>
    <p:extLst>
      <p:ext uri="{BB962C8B-B14F-4D97-AF65-F5344CB8AC3E}">
        <p14:creationId xmlns:p14="http://schemas.microsoft.com/office/powerpoint/2010/main" val="825584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9904672-3FB3-412E-4993-D42906560DB2}"/>
              </a:ext>
            </a:extLst>
          </p:cNvPr>
          <p:cNvGrpSpPr/>
          <p:nvPr/>
        </p:nvGrpSpPr>
        <p:grpSpPr>
          <a:xfrm>
            <a:off x="5861" y="-195479"/>
            <a:ext cx="18288948" cy="1548161"/>
            <a:chOff x="0" y="-47625"/>
            <a:chExt cx="5337868" cy="403887"/>
          </a:xfrm>
        </p:grpSpPr>
        <p:sp>
          <p:nvSpPr>
            <p:cNvPr id="3" name="Freeform 3">
              <a:extLst>
                <a:ext uri="{FF2B5EF4-FFF2-40B4-BE49-F238E27FC236}">
                  <a16:creationId xmlns:a16="http://schemas.microsoft.com/office/drawing/2014/main" id="{D3684663-2914-FDC3-F5E1-17CA1AD07F00}"/>
                </a:ext>
              </a:extLst>
            </p:cNvPr>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CFDAED9A-F9B0-CD3E-A3E2-A4147BD1D515}"/>
                </a:ext>
              </a:extLst>
            </p:cNvPr>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7" name="TextBox 5">
            <a:extLst>
              <a:ext uri="{FF2B5EF4-FFF2-40B4-BE49-F238E27FC236}">
                <a16:creationId xmlns:a16="http://schemas.microsoft.com/office/drawing/2014/main" id="{B76A2B25-C119-6023-4B39-DF7CF0210C92}"/>
              </a:ext>
            </a:extLst>
          </p:cNvPr>
          <p:cNvSpPr txBox="1"/>
          <p:nvPr/>
        </p:nvSpPr>
        <p:spPr>
          <a:xfrm>
            <a:off x="239498" y="5214250"/>
            <a:ext cx="12349152" cy="873316"/>
          </a:xfrm>
          <a:prstGeom prst="rect">
            <a:avLst/>
          </a:prstGeom>
        </p:spPr>
        <p:txBody>
          <a:bodyPr wrap="square" lIns="0" tIns="0" rIns="0" bIns="0" rtlCol="0" anchor="t">
            <a:spAutoFit/>
          </a:bodyPr>
          <a:lstStyle/>
          <a:p>
            <a:pPr algn="ctr">
              <a:lnSpc>
                <a:spcPts val="7794"/>
              </a:lnSpc>
              <a:spcBef>
                <a:spcPct val="0"/>
              </a:spcBef>
            </a:pPr>
            <a:r>
              <a:rPr lang="en-US" sz="4000" b="1">
                <a:solidFill>
                  <a:srgbClr val="FBFDFD"/>
                </a:solidFill>
                <a:latin typeface="Gotham Bold"/>
                <a:ea typeface="Gotham Bold"/>
                <a:cs typeface="Gotham Bold"/>
                <a:sym typeface="Gotham Bold"/>
              </a:rPr>
              <a:t>Smart Farming Techniques</a:t>
            </a:r>
          </a:p>
        </p:txBody>
      </p:sp>
      <p:sp>
        <p:nvSpPr>
          <p:cNvPr id="9" name="TextBox 6">
            <a:extLst>
              <a:ext uri="{FF2B5EF4-FFF2-40B4-BE49-F238E27FC236}">
                <a16:creationId xmlns:a16="http://schemas.microsoft.com/office/drawing/2014/main" id="{2BEE5360-31EA-EE5C-56F2-D0458B63C8ED}"/>
              </a:ext>
            </a:extLst>
          </p:cNvPr>
          <p:cNvSpPr txBox="1"/>
          <p:nvPr/>
        </p:nvSpPr>
        <p:spPr>
          <a:xfrm>
            <a:off x="1014314" y="4718195"/>
            <a:ext cx="11206649" cy="433580"/>
          </a:xfrm>
          <a:prstGeom prst="rect">
            <a:avLst/>
          </a:prstGeom>
        </p:spPr>
        <p:txBody>
          <a:bodyPr wrap="square" lIns="0" tIns="0" rIns="0" bIns="0" rtlCol="0" anchor="t">
            <a:spAutoFit/>
          </a:bodyPr>
          <a:lstStyle/>
          <a:p>
            <a:pPr algn="just">
              <a:lnSpc>
                <a:spcPts val="3079"/>
              </a:lnSpc>
            </a:pPr>
            <a:r>
              <a:rPr lang="en-US" sz="4000">
                <a:solidFill>
                  <a:srgbClr val="000000"/>
                </a:solidFill>
                <a:ea typeface="+mn-lt"/>
                <a:cs typeface="+mn-lt"/>
                <a:sym typeface="Be Vietnam"/>
              </a:rPr>
              <a:t>Model Training and Prediction</a:t>
            </a:r>
            <a:endParaRPr lang="en-US" sz="4000"/>
          </a:p>
        </p:txBody>
      </p:sp>
      <p:sp>
        <p:nvSpPr>
          <p:cNvPr id="11" name="TextBox 8">
            <a:extLst>
              <a:ext uri="{FF2B5EF4-FFF2-40B4-BE49-F238E27FC236}">
                <a16:creationId xmlns:a16="http://schemas.microsoft.com/office/drawing/2014/main" id="{437ADDC2-9E10-B376-3D4E-EEF644C29440}"/>
              </a:ext>
            </a:extLst>
          </p:cNvPr>
          <p:cNvSpPr txBox="1"/>
          <p:nvPr/>
        </p:nvSpPr>
        <p:spPr>
          <a:xfrm>
            <a:off x="1010245" y="5574565"/>
            <a:ext cx="11404902" cy="433580"/>
          </a:xfrm>
          <a:prstGeom prst="rect">
            <a:avLst/>
          </a:prstGeom>
        </p:spPr>
        <p:txBody>
          <a:bodyPr wrap="square" lIns="0" tIns="0" rIns="0" bIns="0" rtlCol="0" anchor="t">
            <a:spAutoFit/>
          </a:bodyPr>
          <a:lstStyle/>
          <a:p>
            <a:pPr algn="just">
              <a:lnSpc>
                <a:spcPts val="3079"/>
              </a:lnSpc>
            </a:pPr>
            <a:r>
              <a:rPr lang="en-US" sz="4000">
                <a:solidFill>
                  <a:srgbClr val="000000"/>
                </a:solidFill>
                <a:ea typeface="+mn-lt"/>
                <a:cs typeface="+mn-lt"/>
                <a:sym typeface="Be Vietnam"/>
              </a:rPr>
              <a:t>Model Evaluation and Tuning</a:t>
            </a:r>
            <a:endParaRPr lang="en-US" sz="4000"/>
          </a:p>
        </p:txBody>
      </p:sp>
      <p:sp>
        <p:nvSpPr>
          <p:cNvPr id="19" name="TextBox 2">
            <a:extLst>
              <a:ext uri="{FF2B5EF4-FFF2-40B4-BE49-F238E27FC236}">
                <a16:creationId xmlns:a16="http://schemas.microsoft.com/office/drawing/2014/main" id="{8612F4CA-36C6-A3B4-0506-E22C7E19C966}"/>
              </a:ext>
            </a:extLst>
          </p:cNvPr>
          <p:cNvSpPr txBox="1"/>
          <p:nvPr/>
        </p:nvSpPr>
        <p:spPr>
          <a:xfrm>
            <a:off x="240806" y="1800454"/>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Completed Functions</a:t>
            </a:r>
          </a:p>
        </p:txBody>
      </p:sp>
      <p:pic>
        <p:nvPicPr>
          <p:cNvPr id="2" name="Picture 1" descr="A rows of tomatoes growing in a greenhouse&#10;&#10;Description automatically generated">
            <a:extLst>
              <a:ext uri="{FF2B5EF4-FFF2-40B4-BE49-F238E27FC236}">
                <a16:creationId xmlns:a16="http://schemas.microsoft.com/office/drawing/2014/main" id="{C77E3159-0085-10FC-7C33-19B6FCCD9F86}"/>
              </a:ext>
            </a:extLst>
          </p:cNvPr>
          <p:cNvPicPr>
            <a:picLocks noChangeAspect="1"/>
          </p:cNvPicPr>
          <p:nvPr/>
        </p:nvPicPr>
        <p:blipFill>
          <a:blip r:embed="rId2"/>
          <a:stretch>
            <a:fillRect/>
          </a:stretch>
        </p:blipFill>
        <p:spPr>
          <a:xfrm>
            <a:off x="11581297" y="4869319"/>
            <a:ext cx="6564923" cy="4284052"/>
          </a:xfrm>
          <a:prstGeom prst="rect">
            <a:avLst/>
          </a:prstGeom>
        </p:spPr>
      </p:pic>
      <p:sp>
        <p:nvSpPr>
          <p:cNvPr id="10" name="TextBox 8">
            <a:extLst>
              <a:ext uri="{FF2B5EF4-FFF2-40B4-BE49-F238E27FC236}">
                <a16:creationId xmlns:a16="http://schemas.microsoft.com/office/drawing/2014/main" id="{2BA4B667-6126-9FD1-699D-FEE431966CE7}"/>
              </a:ext>
            </a:extLst>
          </p:cNvPr>
          <p:cNvSpPr txBox="1"/>
          <p:nvPr/>
        </p:nvSpPr>
        <p:spPr>
          <a:xfrm>
            <a:off x="1010244" y="3826447"/>
            <a:ext cx="11404902" cy="433580"/>
          </a:xfrm>
          <a:prstGeom prst="rect">
            <a:avLst/>
          </a:prstGeom>
        </p:spPr>
        <p:txBody>
          <a:bodyPr wrap="square" lIns="0" tIns="0" rIns="0" bIns="0" rtlCol="0" anchor="t">
            <a:spAutoFit/>
          </a:bodyPr>
          <a:lstStyle/>
          <a:p>
            <a:pPr algn="just">
              <a:lnSpc>
                <a:spcPts val="3079"/>
              </a:lnSpc>
            </a:pPr>
            <a:r>
              <a:rPr lang="en-US" sz="4000">
                <a:solidFill>
                  <a:srgbClr val="000000"/>
                </a:solidFill>
                <a:ea typeface="+mn-lt"/>
                <a:cs typeface="+mn-lt"/>
                <a:sym typeface="Be Vietnam"/>
              </a:rPr>
              <a:t>Data Collection and Preprocessing</a:t>
            </a:r>
            <a:endParaRPr lang="en-US" sz="4000"/>
          </a:p>
        </p:txBody>
      </p:sp>
      <p:grpSp>
        <p:nvGrpSpPr>
          <p:cNvPr id="34" name="Group 33">
            <a:extLst>
              <a:ext uri="{FF2B5EF4-FFF2-40B4-BE49-F238E27FC236}">
                <a16:creationId xmlns:a16="http://schemas.microsoft.com/office/drawing/2014/main" id="{122B12F3-92DE-B25D-FA94-415FF55092BF}"/>
              </a:ext>
            </a:extLst>
          </p:cNvPr>
          <p:cNvGrpSpPr/>
          <p:nvPr/>
        </p:nvGrpSpPr>
        <p:grpSpPr>
          <a:xfrm>
            <a:off x="2" y="9162259"/>
            <a:ext cx="18288000" cy="1124742"/>
            <a:chOff x="0" y="-192881"/>
            <a:chExt cx="24416939" cy="999771"/>
          </a:xfrm>
        </p:grpSpPr>
        <p:grpSp>
          <p:nvGrpSpPr>
            <p:cNvPr id="30" name="Group 29">
              <a:extLst>
                <a:ext uri="{FF2B5EF4-FFF2-40B4-BE49-F238E27FC236}">
                  <a16:creationId xmlns:a16="http://schemas.microsoft.com/office/drawing/2014/main" id="{DEDAFB3C-474B-9990-1E3E-AC3EFC9AAC1C}"/>
                </a:ext>
              </a:extLst>
            </p:cNvPr>
            <p:cNvGrpSpPr/>
            <p:nvPr/>
          </p:nvGrpSpPr>
          <p:grpSpPr>
            <a:xfrm>
              <a:off x="0" y="-192881"/>
              <a:ext cx="24416939" cy="999771"/>
              <a:chOff x="0" y="-38100"/>
              <a:chExt cx="4823099" cy="197486"/>
            </a:xfrm>
          </p:grpSpPr>
          <p:sp>
            <p:nvSpPr>
              <p:cNvPr id="32" name="Freeform 34">
                <a:extLst>
                  <a:ext uri="{FF2B5EF4-FFF2-40B4-BE49-F238E27FC236}">
                    <a16:creationId xmlns:a16="http://schemas.microsoft.com/office/drawing/2014/main" id="{B835295C-3549-1AC1-3745-6D3DFA5EF94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3" name="TextBox 35">
                <a:extLst>
                  <a:ext uri="{FF2B5EF4-FFF2-40B4-BE49-F238E27FC236}">
                    <a16:creationId xmlns:a16="http://schemas.microsoft.com/office/drawing/2014/main" id="{F027706B-D1F3-4517-A352-EB63A4CAC0F5}"/>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31" name="Freeform 36">
              <a:extLst>
                <a:ext uri="{FF2B5EF4-FFF2-40B4-BE49-F238E27FC236}">
                  <a16:creationId xmlns:a16="http://schemas.microsoft.com/office/drawing/2014/main" id="{AC0AED4D-7263-96AE-0D63-C816DFEB479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36" name="TextBox 35">
            <a:extLst>
              <a:ext uri="{FF2B5EF4-FFF2-40B4-BE49-F238E27FC236}">
                <a16:creationId xmlns:a16="http://schemas.microsoft.com/office/drawing/2014/main" id="{F4571942-4969-6C07-A3E4-8D0EA9AF01D0}"/>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15" name="TextBox 14">
            <a:extLst>
              <a:ext uri="{FF2B5EF4-FFF2-40B4-BE49-F238E27FC236}">
                <a16:creationId xmlns:a16="http://schemas.microsoft.com/office/drawing/2014/main" id="{38893FAF-317F-F7EE-1E3A-41548AE9064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36</a:t>
            </a:r>
            <a:endParaRPr lang="en-US"/>
          </a:p>
          <a:p>
            <a:endParaRPr lang="en-US" sz="2400" b="1">
              <a:solidFill>
                <a:srgbClr val="1C1C3D"/>
              </a:solidFill>
              <a:ea typeface="Calibri"/>
              <a:cs typeface="Calibri"/>
            </a:endParaRPr>
          </a:p>
        </p:txBody>
      </p:sp>
      <p:sp>
        <p:nvSpPr>
          <p:cNvPr id="12" name="TextBox 8">
            <a:extLst>
              <a:ext uri="{FF2B5EF4-FFF2-40B4-BE49-F238E27FC236}">
                <a16:creationId xmlns:a16="http://schemas.microsoft.com/office/drawing/2014/main" id="{EE871B70-CD37-6533-AEFA-FF03CE1487F1}"/>
              </a:ext>
            </a:extLst>
          </p:cNvPr>
          <p:cNvSpPr txBox="1"/>
          <p:nvPr/>
        </p:nvSpPr>
        <p:spPr>
          <a:xfrm>
            <a:off x="1004253" y="6379839"/>
            <a:ext cx="11404902" cy="433580"/>
          </a:xfrm>
          <a:prstGeom prst="rect">
            <a:avLst/>
          </a:prstGeom>
        </p:spPr>
        <p:txBody>
          <a:bodyPr wrap="square" lIns="0" tIns="0" rIns="0" bIns="0" rtlCol="0" anchor="t">
            <a:spAutoFit/>
          </a:bodyPr>
          <a:lstStyle/>
          <a:p>
            <a:pPr algn="just">
              <a:lnSpc>
                <a:spcPts val="3079"/>
              </a:lnSpc>
            </a:pPr>
            <a:r>
              <a:rPr lang="en-US" sz="4000">
                <a:solidFill>
                  <a:srgbClr val="000000"/>
                </a:solidFill>
                <a:ea typeface="+mn-lt"/>
                <a:cs typeface="+mn-lt"/>
                <a:sym typeface="Be Vietnam"/>
              </a:rPr>
              <a:t>Result Generation</a:t>
            </a:r>
            <a:endParaRPr lang="en-US" sz="4000"/>
          </a:p>
        </p:txBody>
      </p:sp>
      <p:sp>
        <p:nvSpPr>
          <p:cNvPr id="13" name="TextBox 8">
            <a:extLst>
              <a:ext uri="{FF2B5EF4-FFF2-40B4-BE49-F238E27FC236}">
                <a16:creationId xmlns:a16="http://schemas.microsoft.com/office/drawing/2014/main" id="{AE12465A-AF34-364A-BAB7-F42EB81273DA}"/>
              </a:ext>
            </a:extLst>
          </p:cNvPr>
          <p:cNvSpPr txBox="1"/>
          <p:nvPr/>
        </p:nvSpPr>
        <p:spPr>
          <a:xfrm>
            <a:off x="1004253" y="7195395"/>
            <a:ext cx="11404902" cy="433580"/>
          </a:xfrm>
          <a:prstGeom prst="rect">
            <a:avLst/>
          </a:prstGeom>
        </p:spPr>
        <p:txBody>
          <a:bodyPr wrap="square" lIns="0" tIns="0" rIns="0" bIns="0" rtlCol="0" anchor="t">
            <a:spAutoFit/>
          </a:bodyPr>
          <a:lstStyle/>
          <a:p>
            <a:pPr algn="just">
              <a:lnSpc>
                <a:spcPts val="3079"/>
              </a:lnSpc>
            </a:pPr>
            <a:r>
              <a:rPr lang="en-US" sz="4000">
                <a:solidFill>
                  <a:srgbClr val="000000"/>
                </a:solidFill>
                <a:ea typeface="+mn-lt"/>
                <a:cs typeface="+mn-lt"/>
                <a:sym typeface="Be Vietnam"/>
              </a:rPr>
              <a:t>Mobile App Development</a:t>
            </a:r>
            <a:endParaRPr lang="en-US" sz="4000"/>
          </a:p>
        </p:txBody>
      </p:sp>
    </p:spTree>
    <p:extLst>
      <p:ext uri="{BB962C8B-B14F-4D97-AF65-F5344CB8AC3E}">
        <p14:creationId xmlns:p14="http://schemas.microsoft.com/office/powerpoint/2010/main" val="2010921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E2F3BB41-4EF1-2F3D-DC5E-C9653BC9B51E}"/>
              </a:ext>
            </a:extLst>
          </p:cNvPr>
          <p:cNvGrpSpPr/>
          <p:nvPr/>
        </p:nvGrpSpPr>
        <p:grpSpPr>
          <a:xfrm>
            <a:off x="-1589387" y="-511098"/>
            <a:ext cx="7931763" cy="11666251"/>
            <a:chOff x="0" y="-47625"/>
            <a:chExt cx="2089024" cy="3072593"/>
          </a:xfrm>
        </p:grpSpPr>
        <p:sp>
          <p:nvSpPr>
            <p:cNvPr id="3" name="Freeform 3">
              <a:extLst>
                <a:ext uri="{FF2B5EF4-FFF2-40B4-BE49-F238E27FC236}">
                  <a16:creationId xmlns:a16="http://schemas.microsoft.com/office/drawing/2014/main" id="{C7BF30FA-719F-46AF-446F-2BB5C06E1F21}"/>
                </a:ext>
              </a:extLst>
            </p:cNvPr>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0712F888-E5E7-0FEF-E32D-7A549673E73B}"/>
                </a:ext>
              </a:extLst>
            </p:cNvPr>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pic>
        <p:nvPicPr>
          <p:cNvPr id="7" name="Picture 6" descr="A person standing in a greenhouse&#10;&#10;Description automatically generated">
            <a:extLst>
              <a:ext uri="{FF2B5EF4-FFF2-40B4-BE49-F238E27FC236}">
                <a16:creationId xmlns:a16="http://schemas.microsoft.com/office/drawing/2014/main" id="{CF4E8FA9-82A0-B678-E7C6-6D7D0A2D075F}"/>
              </a:ext>
            </a:extLst>
          </p:cNvPr>
          <p:cNvPicPr>
            <a:picLocks noChangeAspect="1"/>
          </p:cNvPicPr>
          <p:nvPr/>
        </p:nvPicPr>
        <p:blipFill>
          <a:blip r:embed="rId2"/>
          <a:stretch>
            <a:fillRect/>
          </a:stretch>
        </p:blipFill>
        <p:spPr>
          <a:xfrm>
            <a:off x="-231137" y="5475157"/>
            <a:ext cx="6340289" cy="4815728"/>
          </a:xfrm>
          <a:prstGeom prst="rect">
            <a:avLst/>
          </a:prstGeom>
        </p:spPr>
      </p:pic>
      <p:sp>
        <p:nvSpPr>
          <p:cNvPr id="9" name="Rectangle 8">
            <a:extLst>
              <a:ext uri="{FF2B5EF4-FFF2-40B4-BE49-F238E27FC236}">
                <a16:creationId xmlns:a16="http://schemas.microsoft.com/office/drawing/2014/main" id="{D775B29E-1666-1BB8-336A-360EBAC95AE6}"/>
              </a:ext>
            </a:extLst>
          </p:cNvPr>
          <p:cNvSpPr/>
          <p:nvPr/>
        </p:nvSpPr>
        <p:spPr>
          <a:xfrm>
            <a:off x="6815215" y="1392552"/>
            <a:ext cx="10988592" cy="8575637"/>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52933F-03C6-77D4-F471-752A133AC8BF}"/>
              </a:ext>
            </a:extLst>
          </p:cNvPr>
          <p:cNvSpPr txBox="1"/>
          <p:nvPr/>
        </p:nvSpPr>
        <p:spPr>
          <a:xfrm>
            <a:off x="7107242" y="3355458"/>
            <a:ext cx="1040883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[1] D, S. (2024) Challenges of Greenhouse Labor Management and Automation, </a:t>
            </a:r>
            <a:r>
              <a:rPr lang="en-US" sz="2000" err="1">
                <a:ea typeface="+mn-lt"/>
                <a:cs typeface="+mn-lt"/>
              </a:rPr>
              <a:t>Kryzen</a:t>
            </a:r>
            <a:r>
              <a:rPr lang="en-US" sz="2000">
                <a:ea typeface="+mn-lt"/>
                <a:cs typeface="+mn-lt"/>
              </a:rPr>
              <a:t>. Available at: https://kryzen.com/challenges-of-greenhouse-labor-management-and-automation/ .</a:t>
            </a:r>
            <a:endParaRPr lang="en-US">
              <a:ea typeface="+mn-lt"/>
              <a:cs typeface="+mn-lt"/>
            </a:endParaRPr>
          </a:p>
          <a:p>
            <a:endParaRPr lang="en-US" sz="2000">
              <a:ea typeface="Calibri"/>
              <a:cs typeface="Calibri"/>
            </a:endParaRPr>
          </a:p>
          <a:p>
            <a:endParaRPr lang="en-US" sz="2000">
              <a:ea typeface="Calibri"/>
              <a:cs typeface="Calibri"/>
            </a:endParaRPr>
          </a:p>
          <a:p>
            <a:r>
              <a:rPr lang="en-US" sz="2000">
                <a:ea typeface="+mn-lt"/>
                <a:cs typeface="+mn-lt"/>
              </a:rPr>
              <a:t>[2] Fertigation in agriculture: Benefits, methods, and applications (2023) EOS Data Analytics. Available at: https://eos.com/blog/fertigation/ .</a:t>
            </a:r>
            <a:endParaRPr lang="en-US">
              <a:ea typeface="+mn-lt"/>
              <a:cs typeface="+mn-lt"/>
            </a:endParaRPr>
          </a:p>
          <a:p>
            <a:endParaRPr lang="en-US" sz="2000">
              <a:ea typeface="Calibri"/>
              <a:cs typeface="Calibri"/>
            </a:endParaRPr>
          </a:p>
          <a:p>
            <a:endParaRPr lang="en-US" sz="2000">
              <a:ea typeface="Calibri"/>
              <a:cs typeface="Calibri"/>
            </a:endParaRPr>
          </a:p>
          <a:p>
            <a:r>
              <a:rPr lang="en-US" sz="2000">
                <a:ea typeface="+mn-lt"/>
                <a:cs typeface="+mn-lt"/>
              </a:rPr>
              <a:t>[3] </a:t>
            </a:r>
            <a:r>
              <a:rPr lang="en-US" sz="2000" err="1">
                <a:ea typeface="+mn-lt"/>
                <a:cs typeface="+mn-lt"/>
              </a:rPr>
              <a:t>Elaydi</a:t>
            </a:r>
            <a:r>
              <a:rPr lang="en-US" sz="2000">
                <a:ea typeface="+mn-lt"/>
                <a:cs typeface="+mn-lt"/>
              </a:rPr>
              <a:t>, H.. (2017). An Automated Irrigation System for Greenhouses. American Journal of Electrical and Electronic Engineering. 5. 48-57. 10.12691/ajeee-5-2-3. </a:t>
            </a:r>
            <a:endParaRPr lang="en-US">
              <a:ea typeface="+mn-lt"/>
              <a:cs typeface="+mn-lt"/>
            </a:endParaRPr>
          </a:p>
          <a:p>
            <a:endParaRPr lang="en-US" sz="2000">
              <a:ea typeface="Calibri"/>
              <a:cs typeface="Calibri"/>
            </a:endParaRPr>
          </a:p>
          <a:p>
            <a:endParaRPr lang="en-US" sz="2000">
              <a:ea typeface="+mn-lt"/>
              <a:cs typeface="+mn-lt"/>
            </a:endParaRPr>
          </a:p>
          <a:p>
            <a:endParaRPr lang="en-US" sz="2000">
              <a:ea typeface="Calibri"/>
              <a:cs typeface="Calibri"/>
            </a:endParaRPr>
          </a:p>
        </p:txBody>
      </p:sp>
      <p:sp>
        <p:nvSpPr>
          <p:cNvPr id="13" name="TextBox 2">
            <a:extLst>
              <a:ext uri="{FF2B5EF4-FFF2-40B4-BE49-F238E27FC236}">
                <a16:creationId xmlns:a16="http://schemas.microsoft.com/office/drawing/2014/main" id="{14788E6D-71C5-2C7D-5DFE-04CE76B844BB}"/>
              </a:ext>
            </a:extLst>
          </p:cNvPr>
          <p:cNvSpPr txBox="1"/>
          <p:nvPr/>
        </p:nvSpPr>
        <p:spPr>
          <a:xfrm>
            <a:off x="6173249" y="1901876"/>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ea typeface="Gotham Bold"/>
                <a:cs typeface="Gotham Bold"/>
                <a:sym typeface="Gotham Bold"/>
              </a:rPr>
              <a:t>Reference</a:t>
            </a:r>
            <a:endParaRPr lang="en-US" sz="5567" b="1">
              <a:solidFill>
                <a:srgbClr val="000000"/>
              </a:solidFill>
              <a:latin typeface="Gotham Bold"/>
              <a:ea typeface="Gotham Bold"/>
              <a:cs typeface="Gotham Bold"/>
              <a:sym typeface="Gotham Bold"/>
            </a:endParaRPr>
          </a:p>
        </p:txBody>
      </p:sp>
      <p:sp>
        <p:nvSpPr>
          <p:cNvPr id="10" name="TextBox 9">
            <a:extLst>
              <a:ext uri="{FF2B5EF4-FFF2-40B4-BE49-F238E27FC236}">
                <a16:creationId xmlns:a16="http://schemas.microsoft.com/office/drawing/2014/main" id="{4758ADD4-E8F7-7847-BF11-A1B3CE99FE9C}"/>
              </a:ext>
            </a:extLst>
          </p:cNvPr>
          <p:cNvSpPr txBox="1"/>
          <p:nvPr/>
        </p:nvSpPr>
        <p:spPr>
          <a:xfrm>
            <a:off x="15587640" y="9251268"/>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38</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1067181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5">
            <a:extLst>
              <a:ext uri="{FF2B5EF4-FFF2-40B4-BE49-F238E27FC236}">
                <a16:creationId xmlns:a16="http://schemas.microsoft.com/office/drawing/2014/main" id="{2F7F9C6B-7F58-46AD-B998-A36DE9ED6E8A}"/>
              </a:ext>
            </a:extLst>
          </p:cNvPr>
          <p:cNvGrpSpPr/>
          <p:nvPr/>
        </p:nvGrpSpPr>
        <p:grpSpPr>
          <a:xfrm>
            <a:off x="14627050" y="-3058359"/>
            <a:ext cx="5603297" cy="5603297"/>
            <a:chOff x="0" y="0"/>
            <a:chExt cx="812800" cy="812800"/>
          </a:xfrm>
          <a:noFill/>
        </p:grpSpPr>
        <p:sp>
          <p:nvSpPr>
            <p:cNvPr id="27" name="Freeform 6">
              <a:extLst>
                <a:ext uri="{FF2B5EF4-FFF2-40B4-BE49-F238E27FC236}">
                  <a16:creationId xmlns:a16="http://schemas.microsoft.com/office/drawing/2014/main" id="{1448ABE7-D020-490A-AA4F-6DF579087B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sz="2700"/>
            </a:p>
          </p:txBody>
        </p:sp>
        <p:sp>
          <p:nvSpPr>
            <p:cNvPr id="28" name="TextBox 7">
              <a:extLst>
                <a:ext uri="{FF2B5EF4-FFF2-40B4-BE49-F238E27FC236}">
                  <a16:creationId xmlns:a16="http://schemas.microsoft.com/office/drawing/2014/main" id="{BB6B5804-77F1-4E2D-92A3-44536B5015FA}"/>
                </a:ext>
              </a:extLst>
            </p:cNvPr>
            <p:cNvSpPr txBox="1"/>
            <p:nvPr/>
          </p:nvSpPr>
          <p:spPr>
            <a:xfrm>
              <a:off x="76200" y="38100"/>
              <a:ext cx="660400" cy="698500"/>
            </a:xfrm>
            <a:prstGeom prst="rect">
              <a:avLst/>
            </a:prstGeom>
            <a:grpFill/>
            <a:ln>
              <a:solidFill>
                <a:schemeClr val="accent3"/>
              </a:solidFill>
            </a:ln>
          </p:spPr>
          <p:txBody>
            <a:bodyPr lIns="76200" tIns="76200" rIns="76200" bIns="76200" rtlCol="0" anchor="ctr"/>
            <a:lstStyle/>
            <a:p>
              <a:pPr algn="ctr">
                <a:lnSpc>
                  <a:spcPts val="3989"/>
                </a:lnSpc>
                <a:spcBef>
                  <a:spcPct val="0"/>
                </a:spcBef>
              </a:pPr>
              <a:endParaRPr sz="2700"/>
            </a:p>
          </p:txBody>
        </p:sp>
      </p:grpSp>
      <p:grpSp>
        <p:nvGrpSpPr>
          <p:cNvPr id="9" name="Group 5">
            <a:extLst>
              <a:ext uri="{FF2B5EF4-FFF2-40B4-BE49-F238E27FC236}">
                <a16:creationId xmlns:a16="http://schemas.microsoft.com/office/drawing/2014/main" id="{481154FB-8F43-4F8F-893C-4896C6C1999E}"/>
              </a:ext>
            </a:extLst>
          </p:cNvPr>
          <p:cNvGrpSpPr/>
          <p:nvPr/>
        </p:nvGrpSpPr>
        <p:grpSpPr>
          <a:xfrm>
            <a:off x="-12285630" y="-768289"/>
            <a:ext cx="18100412" cy="11055290"/>
            <a:chOff x="0" y="88900"/>
            <a:chExt cx="1838772" cy="1174372"/>
          </a:xfrm>
        </p:grpSpPr>
        <p:sp>
          <p:nvSpPr>
            <p:cNvPr id="10" name="Freeform 6">
              <a:extLst>
                <a:ext uri="{FF2B5EF4-FFF2-40B4-BE49-F238E27FC236}">
                  <a16:creationId xmlns:a16="http://schemas.microsoft.com/office/drawing/2014/main" id="{8F48F908-3C2D-4502-ADD8-E72F9E14C679}"/>
                </a:ext>
              </a:extLst>
            </p:cNvPr>
            <p:cNvSpPr/>
            <p:nvPr/>
          </p:nvSpPr>
          <p:spPr>
            <a:xfrm>
              <a:off x="1248064" y="310927"/>
              <a:ext cx="590708" cy="952345"/>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chemeClr val="accent3"/>
            </a:solidFill>
          </p:spPr>
          <p:txBody>
            <a:bodyPr/>
            <a:lstStyle/>
            <a:p>
              <a:endParaRPr lang="en-US" sz="2700"/>
            </a:p>
          </p:txBody>
        </p:sp>
        <p:sp>
          <p:nvSpPr>
            <p:cNvPr id="11" name="TextBox 7">
              <a:extLst>
                <a:ext uri="{FF2B5EF4-FFF2-40B4-BE49-F238E27FC236}">
                  <a16:creationId xmlns:a16="http://schemas.microsoft.com/office/drawing/2014/main" id="{F556DDDA-A23D-4F0F-98A3-C5FD145E0975}"/>
                </a:ext>
              </a:extLst>
            </p:cNvPr>
            <p:cNvSpPr txBox="1"/>
            <p:nvPr/>
          </p:nvSpPr>
          <p:spPr>
            <a:xfrm>
              <a:off x="0" y="88900"/>
              <a:ext cx="660400" cy="904218"/>
            </a:xfrm>
            <a:prstGeom prst="rect">
              <a:avLst/>
            </a:prstGeom>
          </p:spPr>
          <p:txBody>
            <a:bodyPr lIns="76200" tIns="76200" rIns="76200" bIns="76200" rtlCol="0" anchor="ctr"/>
            <a:lstStyle/>
            <a:p>
              <a:pPr algn="ctr">
                <a:lnSpc>
                  <a:spcPts val="3989"/>
                </a:lnSpc>
                <a:spcBef>
                  <a:spcPct val="0"/>
                </a:spcBef>
              </a:pPr>
              <a:endParaRPr sz="2700">
                <a:solidFill>
                  <a:srgbClr val="40B59F"/>
                </a:solidFill>
              </a:endParaRPr>
            </a:p>
          </p:txBody>
        </p:sp>
      </p:grpSp>
      <p:grpSp>
        <p:nvGrpSpPr>
          <p:cNvPr id="14" name="Group 32">
            <a:extLst>
              <a:ext uri="{FF2B5EF4-FFF2-40B4-BE49-F238E27FC236}">
                <a16:creationId xmlns:a16="http://schemas.microsoft.com/office/drawing/2014/main" id="{217F955D-5F0D-404A-A911-FEC2434C8EBC}"/>
              </a:ext>
            </a:extLst>
          </p:cNvPr>
          <p:cNvGrpSpPr/>
          <p:nvPr/>
        </p:nvGrpSpPr>
        <p:grpSpPr>
          <a:xfrm>
            <a:off x="2" y="9379250"/>
            <a:ext cx="18288000" cy="907751"/>
            <a:chOff x="0" y="0"/>
            <a:chExt cx="24416939" cy="806890"/>
          </a:xfrm>
        </p:grpSpPr>
        <p:grpSp>
          <p:nvGrpSpPr>
            <p:cNvPr id="15" name="Group 33">
              <a:extLst>
                <a:ext uri="{FF2B5EF4-FFF2-40B4-BE49-F238E27FC236}">
                  <a16:creationId xmlns:a16="http://schemas.microsoft.com/office/drawing/2014/main" id="{1ADC2FAA-B87D-440F-8F61-E115EEEF7ECB}"/>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90ED6372-2313-42E4-AAF2-2826CFF929F6}"/>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514BA7FC-CC78-4071-8122-219E41DCC29C}"/>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6" name="Freeform 36">
              <a:extLst>
                <a:ext uri="{FF2B5EF4-FFF2-40B4-BE49-F238E27FC236}">
                  <a16:creationId xmlns:a16="http://schemas.microsoft.com/office/drawing/2014/main" id="{526917A0-DBF1-43A0-9F2D-B11F5FC7868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0" name="TextBox 16">
            <a:extLst>
              <a:ext uri="{FF2B5EF4-FFF2-40B4-BE49-F238E27FC236}">
                <a16:creationId xmlns:a16="http://schemas.microsoft.com/office/drawing/2014/main" id="{B9F4AED7-2B9B-4FB1-9852-ED6648BB54CD}"/>
              </a:ext>
            </a:extLst>
          </p:cNvPr>
          <p:cNvSpPr txBox="1"/>
          <p:nvPr/>
        </p:nvSpPr>
        <p:spPr>
          <a:xfrm>
            <a:off x="3706392" y="9458060"/>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Montserrat"/>
                <a:sym typeface="Montserrat"/>
              </a:rPr>
              <a:t>IT21173004|   </a:t>
            </a:r>
            <a:r>
              <a:rPr lang="en-US" sz="3700" err="1">
                <a:solidFill>
                  <a:srgbClr val="051D40"/>
                </a:solidFill>
                <a:latin typeface="Montserrat"/>
                <a:ea typeface="Montserrat"/>
                <a:cs typeface="Montserrat"/>
                <a:sym typeface="Montserrat"/>
              </a:rPr>
              <a:t>Sandeepani</a:t>
            </a:r>
            <a:r>
              <a:rPr lang="en-US" sz="3700">
                <a:solidFill>
                  <a:srgbClr val="051D40"/>
                </a:solidFill>
                <a:latin typeface="Montserrat"/>
                <a:ea typeface="Montserrat"/>
                <a:cs typeface="Montserrat"/>
                <a:sym typeface="Montserrat"/>
              </a:rPr>
              <a:t> A.W.S |   24-25J-250</a:t>
            </a:r>
          </a:p>
        </p:txBody>
      </p:sp>
      <p:sp>
        <p:nvSpPr>
          <p:cNvPr id="13" name="Freeform 9">
            <a:extLst>
              <a:ext uri="{FF2B5EF4-FFF2-40B4-BE49-F238E27FC236}">
                <a16:creationId xmlns:a16="http://schemas.microsoft.com/office/drawing/2014/main" id="{811B7EBE-FF8A-4479-91DF-4CCA9425407D}"/>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sz="2700"/>
          </a:p>
        </p:txBody>
      </p:sp>
      <p:sp>
        <p:nvSpPr>
          <p:cNvPr id="24" name="TextBox 19">
            <a:extLst>
              <a:ext uri="{FF2B5EF4-FFF2-40B4-BE49-F238E27FC236}">
                <a16:creationId xmlns:a16="http://schemas.microsoft.com/office/drawing/2014/main" id="{3022A03C-C9E9-4937-9887-E676D4492025}"/>
              </a:ext>
            </a:extLst>
          </p:cNvPr>
          <p:cNvSpPr txBox="1"/>
          <p:nvPr/>
        </p:nvSpPr>
        <p:spPr>
          <a:xfrm>
            <a:off x="7447020" y="7215992"/>
            <a:ext cx="9067800" cy="932243"/>
          </a:xfrm>
          <a:prstGeom prst="rect">
            <a:avLst/>
          </a:prstGeom>
        </p:spPr>
        <p:txBody>
          <a:bodyPr wrap="square" lIns="0" tIns="0" rIns="0" bIns="0" rtlCol="0" anchor="t">
            <a:spAutoFit/>
          </a:bodyPr>
          <a:lstStyle/>
          <a:p>
            <a:pPr>
              <a:lnSpc>
                <a:spcPts val="8610"/>
              </a:lnSpc>
              <a:spcBef>
                <a:spcPct val="0"/>
              </a:spcBef>
            </a:pPr>
            <a:r>
              <a:rPr lang="en-US" sz="3600">
                <a:solidFill>
                  <a:srgbClr val="051D40"/>
                </a:solidFill>
                <a:latin typeface="Open Sans Extra Bold"/>
                <a:ea typeface="Open Sans Extra Bold"/>
                <a:cs typeface="Open Sans Extra Bold"/>
                <a:sym typeface="Open Sans Extra Bold"/>
              </a:rPr>
              <a:t>IT21173004 | </a:t>
            </a:r>
            <a:r>
              <a:rPr lang="en-US" sz="3600" err="1">
                <a:solidFill>
                  <a:srgbClr val="051D40"/>
                </a:solidFill>
                <a:latin typeface="Open Sans Extra Bold"/>
                <a:ea typeface="Open Sans Extra Bold"/>
                <a:cs typeface="Open Sans Extra Bold"/>
                <a:sym typeface="Open Sans Extra Bold"/>
              </a:rPr>
              <a:t>Sandeepani</a:t>
            </a:r>
            <a:r>
              <a:rPr lang="en-US" sz="3600">
                <a:solidFill>
                  <a:srgbClr val="051D40"/>
                </a:solidFill>
                <a:latin typeface="Open Sans Extra Bold"/>
                <a:ea typeface="Open Sans Extra Bold"/>
                <a:cs typeface="Open Sans Extra Bold"/>
                <a:sym typeface="Open Sans Extra Bold"/>
              </a:rPr>
              <a:t> A.W.S</a:t>
            </a:r>
          </a:p>
        </p:txBody>
      </p:sp>
      <p:sp>
        <p:nvSpPr>
          <p:cNvPr id="25" name="TextBox 15">
            <a:extLst>
              <a:ext uri="{FF2B5EF4-FFF2-40B4-BE49-F238E27FC236}">
                <a16:creationId xmlns:a16="http://schemas.microsoft.com/office/drawing/2014/main" id="{581A05D9-65A8-4469-83D4-228E3CCA9F8C}"/>
              </a:ext>
            </a:extLst>
          </p:cNvPr>
          <p:cNvSpPr txBox="1"/>
          <p:nvPr/>
        </p:nvSpPr>
        <p:spPr>
          <a:xfrm>
            <a:off x="9525000" y="8128159"/>
            <a:ext cx="6354962" cy="663130"/>
          </a:xfrm>
          <a:prstGeom prst="rect">
            <a:avLst/>
          </a:prstGeom>
        </p:spPr>
        <p:txBody>
          <a:bodyPr wrap="square" lIns="0" tIns="0" rIns="0" bIns="0" rtlCol="0" anchor="t">
            <a:spAutoFit/>
          </a:bodyPr>
          <a:lstStyle/>
          <a:p>
            <a:pPr>
              <a:lnSpc>
                <a:spcPts val="5735"/>
              </a:lnSpc>
              <a:spcBef>
                <a:spcPct val="0"/>
              </a:spcBef>
            </a:pPr>
            <a:r>
              <a:rPr lang="en-US" sz="3200" spc="-81">
                <a:solidFill>
                  <a:srgbClr val="051D40"/>
                </a:solidFill>
                <a:latin typeface="Poppins"/>
                <a:ea typeface="Poppins"/>
                <a:cs typeface="Poppins"/>
                <a:sym typeface="Poppins"/>
              </a:rPr>
              <a:t>Software Engineering</a:t>
            </a:r>
          </a:p>
        </p:txBody>
      </p:sp>
      <p:sp>
        <p:nvSpPr>
          <p:cNvPr id="21" name="TextBox 19">
            <a:extLst>
              <a:ext uri="{FF2B5EF4-FFF2-40B4-BE49-F238E27FC236}">
                <a16:creationId xmlns:a16="http://schemas.microsoft.com/office/drawing/2014/main" id="{B24A619F-F1F1-44F4-BD71-9E3F169D7E98}"/>
              </a:ext>
            </a:extLst>
          </p:cNvPr>
          <p:cNvSpPr txBox="1"/>
          <p:nvPr/>
        </p:nvSpPr>
        <p:spPr>
          <a:xfrm>
            <a:off x="5557870" y="3332681"/>
            <a:ext cx="12330344" cy="2133148"/>
          </a:xfrm>
          <a:prstGeom prst="rect">
            <a:avLst/>
          </a:prstGeom>
        </p:spPr>
        <p:txBody>
          <a:bodyPr wrap="square" lIns="0" tIns="0" rIns="0" bIns="0" rtlCol="0" anchor="t">
            <a:spAutoFit/>
          </a:bodyPr>
          <a:lstStyle/>
          <a:p>
            <a:pPr algn="ctr">
              <a:lnSpc>
                <a:spcPts val="8610"/>
              </a:lnSpc>
              <a:spcBef>
                <a:spcPct val="0"/>
              </a:spcBef>
            </a:pPr>
            <a:r>
              <a:rPr lang="en-US" sz="6000" b="1">
                <a:solidFill>
                  <a:schemeClr val="accent3">
                    <a:lumMod val="75000"/>
                  </a:schemeClr>
                </a:solidFill>
                <a:latin typeface="Calibri"/>
                <a:ea typeface="Calibri"/>
                <a:cs typeface="Calibri"/>
              </a:rPr>
              <a:t>Pest Identification and Management System</a:t>
            </a:r>
          </a:p>
        </p:txBody>
      </p:sp>
      <p:pic>
        <p:nvPicPr>
          <p:cNvPr id="4" name="Picture 3" descr="A person smiling at camera&#10;&#10;Description automatically generated">
            <a:extLst>
              <a:ext uri="{FF2B5EF4-FFF2-40B4-BE49-F238E27FC236}">
                <a16:creationId xmlns:a16="http://schemas.microsoft.com/office/drawing/2014/main" id="{BEEACAA9-DBF2-A99C-C9C4-8663F4AE6B42}"/>
              </a:ext>
            </a:extLst>
          </p:cNvPr>
          <p:cNvPicPr>
            <a:picLocks noChangeAspect="1"/>
          </p:cNvPicPr>
          <p:nvPr/>
        </p:nvPicPr>
        <p:blipFill>
          <a:blip r:embed="rId3"/>
          <a:stretch>
            <a:fillRect/>
          </a:stretch>
        </p:blipFill>
        <p:spPr>
          <a:xfrm>
            <a:off x="929846" y="2598008"/>
            <a:ext cx="3932538" cy="3778080"/>
          </a:xfrm>
          <a:prstGeom prst="rect">
            <a:avLst/>
          </a:prstGeom>
        </p:spPr>
      </p:pic>
      <p:sp>
        <p:nvSpPr>
          <p:cNvPr id="6" name="TextBox 5">
            <a:extLst>
              <a:ext uri="{FF2B5EF4-FFF2-40B4-BE49-F238E27FC236}">
                <a16:creationId xmlns:a16="http://schemas.microsoft.com/office/drawing/2014/main" id="{7F0A2712-48BD-A690-8859-9AD35C92A7FC}"/>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20</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1979960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95400" y="-446666"/>
            <a:ext cx="4992590" cy="9949802"/>
            <a:chOff x="0" y="0"/>
            <a:chExt cx="1314921" cy="2620524"/>
          </a:xfrm>
        </p:grpSpPr>
        <p:sp>
          <p:nvSpPr>
            <p:cNvPr id="3" name="Freeform 3"/>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flipH="1">
            <a:off x="15849600" y="190500"/>
            <a:ext cx="1874613" cy="2115219"/>
          </a:xfrm>
          <a:custGeom>
            <a:avLst/>
            <a:gdLst/>
            <a:ahLst/>
            <a:cxnLst/>
            <a:rect l="l" t="t" r="r" b="b"/>
            <a:pathLst>
              <a:path w="1874613" h="2115219">
                <a:moveTo>
                  <a:pt x="1874613" y="0"/>
                </a:moveTo>
                <a:lnTo>
                  <a:pt x="0" y="0"/>
                </a:lnTo>
                <a:lnTo>
                  <a:pt x="0" y="2115219"/>
                </a:lnTo>
                <a:lnTo>
                  <a:pt x="1874613" y="2115219"/>
                </a:lnTo>
                <a:lnTo>
                  <a:pt x="1874613" y="0"/>
                </a:lnTo>
                <a:close/>
              </a:path>
            </a:pathLst>
          </a:custGeom>
          <a:blipFill>
            <a:blip r:embed="rId2"/>
            <a:stretch>
              <a:fillRect/>
            </a:stretch>
          </a:blipFill>
        </p:spPr>
        <p:txBody>
          <a:bodyPr/>
          <a:lstStyle/>
          <a:p>
            <a:endParaRPr lang="en-US"/>
          </a:p>
        </p:txBody>
      </p:sp>
      <p:sp>
        <p:nvSpPr>
          <p:cNvPr id="8" name="TextBox 8"/>
          <p:cNvSpPr txBox="1"/>
          <p:nvPr/>
        </p:nvSpPr>
        <p:spPr>
          <a:xfrm>
            <a:off x="9448800" y="4306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5" name="Group 32">
            <a:extLst>
              <a:ext uri="{FF2B5EF4-FFF2-40B4-BE49-F238E27FC236}">
                <a16:creationId xmlns:a16="http://schemas.microsoft.com/office/drawing/2014/main" id="{B0755635-54F2-4BA4-BD30-54CB3AD6AE50}"/>
              </a:ext>
            </a:extLst>
          </p:cNvPr>
          <p:cNvGrpSpPr/>
          <p:nvPr/>
        </p:nvGrpSpPr>
        <p:grpSpPr>
          <a:xfrm>
            <a:off x="18881" y="9373521"/>
            <a:ext cx="18288000" cy="907751"/>
            <a:chOff x="0" y="0"/>
            <a:chExt cx="24416939" cy="806890"/>
          </a:xfrm>
        </p:grpSpPr>
        <p:grpSp>
          <p:nvGrpSpPr>
            <p:cNvPr id="16" name="Group 33">
              <a:extLst>
                <a:ext uri="{FF2B5EF4-FFF2-40B4-BE49-F238E27FC236}">
                  <a16:creationId xmlns:a16="http://schemas.microsoft.com/office/drawing/2014/main" id="{E553C110-BFA8-412E-9B26-013389499D5A}"/>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438561A7-3D15-46FD-BA07-5171E9AA53D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279527A2-7EF1-436C-AC75-D072F8225C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17" name="Freeform 36">
              <a:extLst>
                <a:ext uri="{FF2B5EF4-FFF2-40B4-BE49-F238E27FC236}">
                  <a16:creationId xmlns:a16="http://schemas.microsoft.com/office/drawing/2014/main" id="{E77D49B5-33EE-42D7-8FF9-979D2DFB43D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5" name="Rectangle 5">
            <a:extLst>
              <a:ext uri="{FF2B5EF4-FFF2-40B4-BE49-F238E27FC236}">
                <a16:creationId xmlns:a16="http://schemas.microsoft.com/office/drawing/2014/main" id="{D9C4B8DB-96A3-446F-A670-80D6E30C195D}"/>
              </a:ext>
            </a:extLst>
          </p:cNvPr>
          <p:cNvSpPr>
            <a:spLocks noChangeArrowheads="1"/>
          </p:cNvSpPr>
          <p:nvPr/>
        </p:nvSpPr>
        <p:spPr bwMode="auto">
          <a:xfrm>
            <a:off x="8807624" y="2574634"/>
            <a:ext cx="8915400" cy="391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latin typeface="Poppins"/>
                <a:ea typeface="+mn-lt"/>
                <a:cs typeface="+mn-lt"/>
              </a:rPr>
              <a:t>Pest management involves identifying and mitigating pests that harm crops. Advanced systems use, image processing I for pest identification and monitoring. These tools classify pests, assess infestation levels, and suggest remedies, enabling farmers to reduce crop losses, minimize pesticide use, and promote sustainable farming practices.</a:t>
            </a:r>
            <a:endParaRPr lang="en-US">
              <a:latin typeface="Poppins"/>
            </a:endParaRPr>
          </a:p>
        </p:txBody>
      </p:sp>
      <p:pic>
        <p:nvPicPr>
          <p:cNvPr id="5" name="Picture 4" descr="A close up of a bug on a leaf&#10;&#10;Description automatically generated">
            <a:extLst>
              <a:ext uri="{FF2B5EF4-FFF2-40B4-BE49-F238E27FC236}">
                <a16:creationId xmlns:a16="http://schemas.microsoft.com/office/drawing/2014/main" id="{70BF4643-D47C-76DD-DEA5-24D348C23AE3}"/>
              </a:ext>
            </a:extLst>
          </p:cNvPr>
          <p:cNvPicPr>
            <a:picLocks noChangeAspect="1"/>
          </p:cNvPicPr>
          <p:nvPr/>
        </p:nvPicPr>
        <p:blipFill>
          <a:blip r:embed="rId4"/>
          <a:stretch>
            <a:fillRect/>
          </a:stretch>
        </p:blipFill>
        <p:spPr>
          <a:xfrm>
            <a:off x="-548331" y="1848492"/>
            <a:ext cx="8001000" cy="5647811"/>
          </a:xfrm>
          <a:prstGeom prst="rect">
            <a:avLst/>
          </a:prstGeom>
        </p:spPr>
      </p:pic>
      <p:sp>
        <p:nvSpPr>
          <p:cNvPr id="11" name="TextBox 10">
            <a:extLst>
              <a:ext uri="{FF2B5EF4-FFF2-40B4-BE49-F238E27FC236}">
                <a16:creationId xmlns:a16="http://schemas.microsoft.com/office/drawing/2014/main" id="{DA91DDBB-E2EC-DFA5-61C3-66AEEF31F603}"/>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354925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1571922" y="-182469"/>
            <a:ext cx="7931763" cy="10497181"/>
            <a:chOff x="0" y="-47625"/>
            <a:chExt cx="2089024" cy="3072593"/>
          </a:xfrm>
        </p:grpSpPr>
        <p:sp>
          <p:nvSpPr>
            <p:cNvPr id="3" name="Freeform 3"/>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4" name="TextBox 4"/>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5971502" y="661701"/>
            <a:ext cx="8457140" cy="872034"/>
          </a:xfrm>
          <a:prstGeom prst="rect">
            <a:avLst/>
          </a:prstGeom>
        </p:spPr>
        <p:txBody>
          <a:bodyPr wrap="square" lIns="0" tIns="0" rIns="0" bIns="0" rtlCol="0" anchor="t">
            <a:spAutoFit/>
          </a:bodyPr>
          <a:lstStyle/>
          <a:p>
            <a:pPr marL="0" lvl="0" indent="0" algn="l">
              <a:lnSpc>
                <a:spcPts val="6833"/>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Research Question?</a:t>
            </a:r>
          </a:p>
        </p:txBody>
      </p:sp>
      <p:sp>
        <p:nvSpPr>
          <p:cNvPr id="14" name="Freeform 14"/>
          <p:cNvSpPr/>
          <p:nvPr/>
        </p:nvSpPr>
        <p:spPr>
          <a:xfrm>
            <a:off x="239685" y="-528387"/>
            <a:ext cx="1874613" cy="2115219"/>
          </a:xfrm>
          <a:custGeom>
            <a:avLst/>
            <a:gdLst/>
            <a:ahLst/>
            <a:cxnLst/>
            <a:rect l="l" t="t" r="r" b="b"/>
            <a:pathLst>
              <a:path w="1874613" h="2115219">
                <a:moveTo>
                  <a:pt x="0" y="0"/>
                </a:moveTo>
                <a:lnTo>
                  <a:pt x="1874612" y="0"/>
                </a:lnTo>
                <a:lnTo>
                  <a:pt x="1874612" y="2115219"/>
                </a:lnTo>
                <a:lnTo>
                  <a:pt x="0" y="2115219"/>
                </a:lnTo>
                <a:lnTo>
                  <a:pt x="0" y="0"/>
                </a:lnTo>
                <a:close/>
              </a:path>
            </a:pathLst>
          </a:custGeom>
          <a:blipFill>
            <a:blip r:embed="rId2"/>
            <a:stretch>
              <a:fillRect/>
            </a:stretch>
          </a:blipFill>
        </p:spPr>
        <p:txBody>
          <a:bodyPr/>
          <a:lstStyle/>
          <a:p>
            <a:endParaRPr lang="en-US"/>
          </a:p>
        </p:txBody>
      </p:sp>
      <p:grpSp>
        <p:nvGrpSpPr>
          <p:cNvPr id="22" name="Group 32">
            <a:extLst>
              <a:ext uri="{FF2B5EF4-FFF2-40B4-BE49-F238E27FC236}">
                <a16:creationId xmlns:a16="http://schemas.microsoft.com/office/drawing/2014/main" id="{3E366035-949B-4D5D-B5C1-83FA54A1B3FA}"/>
              </a:ext>
            </a:extLst>
          </p:cNvPr>
          <p:cNvGrpSpPr/>
          <p:nvPr/>
        </p:nvGrpSpPr>
        <p:grpSpPr>
          <a:xfrm>
            <a:off x="2" y="9496910"/>
            <a:ext cx="19481425" cy="806899"/>
            <a:chOff x="0" y="0"/>
            <a:chExt cx="24416939" cy="806890"/>
          </a:xfrm>
        </p:grpSpPr>
        <p:grpSp>
          <p:nvGrpSpPr>
            <p:cNvPr id="23" name="Group 33">
              <a:extLst>
                <a:ext uri="{FF2B5EF4-FFF2-40B4-BE49-F238E27FC236}">
                  <a16:creationId xmlns:a16="http://schemas.microsoft.com/office/drawing/2014/main" id="{28143EB1-7842-4D8C-B4B4-90F0EA0F6DD7}"/>
                </a:ext>
              </a:extLst>
            </p:cNvPr>
            <p:cNvGrpSpPr/>
            <p:nvPr/>
          </p:nvGrpSpPr>
          <p:grpSpPr>
            <a:xfrm>
              <a:off x="0" y="0"/>
              <a:ext cx="24416939" cy="806890"/>
              <a:chOff x="0" y="0"/>
              <a:chExt cx="4823099" cy="159386"/>
            </a:xfrm>
          </p:grpSpPr>
          <p:sp>
            <p:nvSpPr>
              <p:cNvPr id="25" name="Freeform 34">
                <a:extLst>
                  <a:ext uri="{FF2B5EF4-FFF2-40B4-BE49-F238E27FC236}">
                    <a16:creationId xmlns:a16="http://schemas.microsoft.com/office/drawing/2014/main" id="{F26DF52A-72B4-4D20-9B85-8D937DE6219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8BD50721-F7F9-4997-82F2-28B9918DBA2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4" name="Freeform 36">
              <a:extLst>
                <a:ext uri="{FF2B5EF4-FFF2-40B4-BE49-F238E27FC236}">
                  <a16:creationId xmlns:a16="http://schemas.microsoft.com/office/drawing/2014/main" id="{D368B415-82BE-4681-8B85-6729A6AF9E87}"/>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grpSp>
        <p:nvGrpSpPr>
          <p:cNvPr id="28" name="Group 13">
            <a:extLst>
              <a:ext uri="{FF2B5EF4-FFF2-40B4-BE49-F238E27FC236}">
                <a16:creationId xmlns:a16="http://schemas.microsoft.com/office/drawing/2014/main" id="{A007898E-C3B0-4377-804A-0DCB4D549955}"/>
              </a:ext>
            </a:extLst>
          </p:cNvPr>
          <p:cNvGrpSpPr/>
          <p:nvPr/>
        </p:nvGrpSpPr>
        <p:grpSpPr>
          <a:xfrm>
            <a:off x="596435" y="2466944"/>
            <a:ext cx="677751" cy="677751"/>
            <a:chOff x="0" y="0"/>
            <a:chExt cx="812800" cy="812800"/>
          </a:xfrm>
        </p:grpSpPr>
        <p:sp>
          <p:nvSpPr>
            <p:cNvPr id="29" name="Freeform 14">
              <a:extLst>
                <a:ext uri="{FF2B5EF4-FFF2-40B4-BE49-F238E27FC236}">
                  <a16:creationId xmlns:a16="http://schemas.microsoft.com/office/drawing/2014/main" id="{9126D91A-70F4-4A9E-A2AB-B0EE985700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0" name="TextBox 15">
              <a:extLst>
                <a:ext uri="{FF2B5EF4-FFF2-40B4-BE49-F238E27FC236}">
                  <a16:creationId xmlns:a16="http://schemas.microsoft.com/office/drawing/2014/main" id="{0976ACA3-A177-42A2-90D7-3B12B660DE4D}"/>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17">
            <a:extLst>
              <a:ext uri="{FF2B5EF4-FFF2-40B4-BE49-F238E27FC236}">
                <a16:creationId xmlns:a16="http://schemas.microsoft.com/office/drawing/2014/main" id="{5D277F02-DA96-4ABE-83F4-C2B3BAB61722}"/>
              </a:ext>
            </a:extLst>
          </p:cNvPr>
          <p:cNvSpPr txBox="1"/>
          <p:nvPr/>
        </p:nvSpPr>
        <p:spPr>
          <a:xfrm>
            <a:off x="687255" y="2642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4" name="Group 19">
            <a:extLst>
              <a:ext uri="{FF2B5EF4-FFF2-40B4-BE49-F238E27FC236}">
                <a16:creationId xmlns:a16="http://schemas.microsoft.com/office/drawing/2014/main" id="{FD8FB036-437A-4135-A18D-AC4EA1DE1ED9}"/>
              </a:ext>
            </a:extLst>
          </p:cNvPr>
          <p:cNvGrpSpPr/>
          <p:nvPr/>
        </p:nvGrpSpPr>
        <p:grpSpPr>
          <a:xfrm>
            <a:off x="596435" y="4819188"/>
            <a:ext cx="677751" cy="677751"/>
            <a:chOff x="0" y="0"/>
            <a:chExt cx="812800" cy="812800"/>
          </a:xfrm>
        </p:grpSpPr>
        <p:sp>
          <p:nvSpPr>
            <p:cNvPr id="35" name="Freeform 20">
              <a:extLst>
                <a:ext uri="{FF2B5EF4-FFF2-40B4-BE49-F238E27FC236}">
                  <a16:creationId xmlns:a16="http://schemas.microsoft.com/office/drawing/2014/main" id="{69C44382-A432-4342-BE89-5D782A2EBCD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6" name="TextBox 21">
              <a:extLst>
                <a:ext uri="{FF2B5EF4-FFF2-40B4-BE49-F238E27FC236}">
                  <a16:creationId xmlns:a16="http://schemas.microsoft.com/office/drawing/2014/main" id="{E2489A68-4608-4186-92DF-3A69F65A26D7}"/>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8" name="TextBox 23">
            <a:extLst>
              <a:ext uri="{FF2B5EF4-FFF2-40B4-BE49-F238E27FC236}">
                <a16:creationId xmlns:a16="http://schemas.microsoft.com/office/drawing/2014/main" id="{F83B9348-CB2F-46E7-86A7-01C86155D649}"/>
              </a:ext>
            </a:extLst>
          </p:cNvPr>
          <p:cNvSpPr txBox="1"/>
          <p:nvPr/>
        </p:nvSpPr>
        <p:spPr>
          <a:xfrm>
            <a:off x="687255" y="49951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46" name="Rectangle 5">
            <a:extLst>
              <a:ext uri="{FF2B5EF4-FFF2-40B4-BE49-F238E27FC236}">
                <a16:creationId xmlns:a16="http://schemas.microsoft.com/office/drawing/2014/main" id="{79FE5D42-8086-4BC1-A367-92A8B8473B1F}"/>
              </a:ext>
            </a:extLst>
          </p:cNvPr>
          <p:cNvSpPr>
            <a:spLocks noChangeArrowheads="1"/>
          </p:cNvSpPr>
          <p:nvPr/>
        </p:nvSpPr>
        <p:spPr bwMode="auto">
          <a:xfrm>
            <a:off x="1507594" y="2244521"/>
            <a:ext cx="10493600"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Determine the most effective machine learning techniques for identifying and classifying pests from images</a:t>
            </a:r>
            <a:endParaRPr lang="en-US"/>
          </a:p>
        </p:txBody>
      </p:sp>
      <p:sp>
        <p:nvSpPr>
          <p:cNvPr id="47" name="Rectangle 5">
            <a:extLst>
              <a:ext uri="{FF2B5EF4-FFF2-40B4-BE49-F238E27FC236}">
                <a16:creationId xmlns:a16="http://schemas.microsoft.com/office/drawing/2014/main" id="{DF1C848F-4AA2-4EAA-AC19-9A52F13A0564}"/>
              </a:ext>
            </a:extLst>
          </p:cNvPr>
          <p:cNvSpPr>
            <a:spLocks noChangeArrowheads="1"/>
          </p:cNvSpPr>
          <p:nvPr/>
        </p:nvSpPr>
        <p:spPr bwMode="auto">
          <a:xfrm>
            <a:off x="1469177" y="4571476"/>
            <a:ext cx="10493600"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The effectiveness of the user interface in delivering actionable pest control recommendations </a:t>
            </a:r>
            <a:endParaRPr lang="en-US"/>
          </a:p>
        </p:txBody>
      </p:sp>
      <p:sp>
        <p:nvSpPr>
          <p:cNvPr id="48" name="Rectangle 5">
            <a:extLst>
              <a:ext uri="{FF2B5EF4-FFF2-40B4-BE49-F238E27FC236}">
                <a16:creationId xmlns:a16="http://schemas.microsoft.com/office/drawing/2014/main" id="{FBDF5C5F-346A-420C-9B0B-F4990A6F1D08}"/>
              </a:ext>
            </a:extLst>
          </p:cNvPr>
          <p:cNvSpPr>
            <a:spLocks noChangeArrowheads="1"/>
          </p:cNvSpPr>
          <p:nvPr/>
        </p:nvSpPr>
        <p:spPr bwMode="auto">
          <a:xfrm>
            <a:off x="1496572" y="7051193"/>
            <a:ext cx="10493600"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endParaRPr lang="en-US" sz="2400">
              <a:ea typeface="Calibri"/>
              <a:cs typeface="Calibri"/>
            </a:endParaRPr>
          </a:p>
        </p:txBody>
      </p:sp>
      <p:sp>
        <p:nvSpPr>
          <p:cNvPr id="10" name="TextBox 9">
            <a:extLst>
              <a:ext uri="{FF2B5EF4-FFF2-40B4-BE49-F238E27FC236}">
                <a16:creationId xmlns:a16="http://schemas.microsoft.com/office/drawing/2014/main" id="{6F758856-28D5-AA7F-18F3-4BD1E0008C1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22</a:t>
            </a:r>
            <a:endParaRPr lang="en-US"/>
          </a:p>
          <a:p>
            <a:endParaRPr lang="en-US" sz="2400" b="1">
              <a:solidFill>
                <a:srgbClr val="1C1C3D"/>
              </a:solidFill>
              <a:ea typeface="Calibri"/>
              <a:cs typeface="Calibri"/>
            </a:endParaRPr>
          </a:p>
        </p:txBody>
      </p:sp>
      <p:sp>
        <p:nvSpPr>
          <p:cNvPr id="5" name="TextBox 4">
            <a:extLst>
              <a:ext uri="{FF2B5EF4-FFF2-40B4-BE49-F238E27FC236}">
                <a16:creationId xmlns:a16="http://schemas.microsoft.com/office/drawing/2014/main" id="{A7419F08-9294-5C26-9A31-CDC606F18E1C}"/>
              </a:ext>
            </a:extLst>
          </p:cNvPr>
          <p:cNvSpPr txBox="1"/>
          <p:nvPr/>
        </p:nvSpPr>
        <p:spPr>
          <a:xfrm>
            <a:off x="4420630" y="9502345"/>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pic>
        <p:nvPicPr>
          <p:cNvPr id="6" name="Picture 5">
            <a:extLst>
              <a:ext uri="{FF2B5EF4-FFF2-40B4-BE49-F238E27FC236}">
                <a16:creationId xmlns:a16="http://schemas.microsoft.com/office/drawing/2014/main" id="{7036C352-1568-032B-20DD-ABD78FAE4096}"/>
              </a:ext>
            </a:extLst>
          </p:cNvPr>
          <p:cNvPicPr>
            <a:picLocks noChangeAspect="1"/>
          </p:cNvPicPr>
          <p:nvPr/>
        </p:nvPicPr>
        <p:blipFill>
          <a:blip r:embed="rId4"/>
          <a:stretch>
            <a:fillRect/>
          </a:stretch>
        </p:blipFill>
        <p:spPr>
          <a:xfrm>
            <a:off x="13381030" y="2184156"/>
            <a:ext cx="4521574" cy="5933516"/>
          </a:xfrm>
          <a:prstGeom prst="rect">
            <a:avLst/>
          </a:prstGeom>
        </p:spPr>
      </p:pic>
      <p:sp>
        <p:nvSpPr>
          <p:cNvPr id="15" name="Freeform 15"/>
          <p:cNvSpPr/>
          <p:nvPr/>
        </p:nvSpPr>
        <p:spPr>
          <a:xfrm flipH="1">
            <a:off x="13022179" y="1834721"/>
            <a:ext cx="1125980" cy="1270499"/>
          </a:xfrm>
          <a:custGeom>
            <a:avLst/>
            <a:gdLst/>
            <a:ahLst/>
            <a:cxnLst/>
            <a:rect l="l" t="t" r="r" b="b"/>
            <a:pathLst>
              <a:path w="1125980" h="1270499">
                <a:moveTo>
                  <a:pt x="1125980" y="0"/>
                </a:moveTo>
                <a:lnTo>
                  <a:pt x="0" y="0"/>
                </a:lnTo>
                <a:lnTo>
                  <a:pt x="0" y="1270500"/>
                </a:lnTo>
                <a:lnTo>
                  <a:pt x="1125980" y="1270500"/>
                </a:lnTo>
                <a:lnTo>
                  <a:pt x="112598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122128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2922069" y="15310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Objectives</a:t>
            </a:r>
          </a:p>
        </p:txBody>
      </p:sp>
      <p:sp>
        <p:nvSpPr>
          <p:cNvPr id="6" name="Freeform 6"/>
          <p:cNvSpPr/>
          <p:nvPr/>
        </p:nvSpPr>
        <p:spPr>
          <a:xfrm>
            <a:off x="16002000" y="460328"/>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sp>
        <p:nvSpPr>
          <p:cNvPr id="10" name="Freeform 10"/>
          <p:cNvSpPr/>
          <p:nvPr/>
        </p:nvSpPr>
        <p:spPr>
          <a:xfrm flipH="1">
            <a:off x="0" y="7498946"/>
            <a:ext cx="1874613" cy="2115219"/>
          </a:xfrm>
          <a:custGeom>
            <a:avLst/>
            <a:gdLst/>
            <a:ahLst/>
            <a:cxnLst/>
            <a:rect l="l" t="t" r="r" b="b"/>
            <a:pathLst>
              <a:path w="1874613" h="2115219">
                <a:moveTo>
                  <a:pt x="1874613" y="0"/>
                </a:moveTo>
                <a:lnTo>
                  <a:pt x="0" y="0"/>
                </a:lnTo>
                <a:lnTo>
                  <a:pt x="0" y="2115218"/>
                </a:lnTo>
                <a:lnTo>
                  <a:pt x="1874613" y="2115218"/>
                </a:lnTo>
                <a:lnTo>
                  <a:pt x="1874613" y="0"/>
                </a:lnTo>
                <a:close/>
              </a:path>
            </a:pathLst>
          </a:custGeom>
          <a:blipFill>
            <a:blip r:embed="rId2"/>
            <a:stretch>
              <a:fillRect/>
            </a:stretch>
          </a:blipFill>
        </p:spPr>
        <p:txBody>
          <a:bodyPr/>
          <a:lstStyle/>
          <a:p>
            <a:endParaRPr lang="en-US"/>
          </a:p>
        </p:txBody>
      </p:sp>
      <p:grpSp>
        <p:nvGrpSpPr>
          <p:cNvPr id="18" name="Group 32">
            <a:extLst>
              <a:ext uri="{FF2B5EF4-FFF2-40B4-BE49-F238E27FC236}">
                <a16:creationId xmlns:a16="http://schemas.microsoft.com/office/drawing/2014/main" id="{83A484CC-9322-4CC7-9747-571836CF2328}"/>
              </a:ext>
            </a:extLst>
          </p:cNvPr>
          <p:cNvGrpSpPr/>
          <p:nvPr/>
        </p:nvGrpSpPr>
        <p:grpSpPr>
          <a:xfrm>
            <a:off x="0" y="9372796"/>
            <a:ext cx="18288000" cy="907751"/>
            <a:chOff x="0" y="0"/>
            <a:chExt cx="24416939" cy="806890"/>
          </a:xfrm>
        </p:grpSpPr>
        <p:grpSp>
          <p:nvGrpSpPr>
            <p:cNvPr id="19" name="Group 33">
              <a:extLst>
                <a:ext uri="{FF2B5EF4-FFF2-40B4-BE49-F238E27FC236}">
                  <a16:creationId xmlns:a16="http://schemas.microsoft.com/office/drawing/2014/main" id="{9B55CAFD-664A-4574-9C92-BA8EA410BE41}"/>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55479F74-C216-434D-83C5-2A682AFB60C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482678E0-3D72-44E4-B17E-2C0E192653E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0F9EC85D-1C2D-46CA-86B1-88447C23FC62}"/>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3" name="Rectangle 22">
            <a:extLst>
              <a:ext uri="{FF2B5EF4-FFF2-40B4-BE49-F238E27FC236}">
                <a16:creationId xmlns:a16="http://schemas.microsoft.com/office/drawing/2014/main" id="{6647DF17-AD2B-47A7-8F2E-5744A3B202F6}"/>
              </a:ext>
            </a:extLst>
          </p:cNvPr>
          <p:cNvSpPr/>
          <p:nvPr/>
        </p:nvSpPr>
        <p:spPr>
          <a:xfrm>
            <a:off x="2698637" y="2884413"/>
            <a:ext cx="1120140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3121301" y="3366034"/>
            <a:ext cx="10359332" cy="2154436"/>
          </a:xfrm>
          <a:prstGeom prst="rect">
            <a:avLst/>
          </a:prstGeom>
        </p:spPr>
        <p:txBody>
          <a:bodyPr wrap="square" lIns="0" tIns="0" rIns="0" bIns="0" rtlCol="0" anchor="t">
            <a:spAutoFit/>
          </a:bodyPr>
          <a:lstStyle/>
          <a:p>
            <a:pPr algn="ctr"/>
            <a:r>
              <a:rPr lang="en-US" sz="2800">
                <a:latin typeface="Montserrat Classic"/>
                <a:ea typeface="+mn-lt"/>
                <a:cs typeface="+mn-lt"/>
              </a:rPr>
              <a:t>The main objective is to develop an advanced pest identification and management system, control using organic pesticides, decision support, and image processing to enhance pest control efficiency, reduce pesticide usage, and promote sustainable agriculture.</a:t>
            </a:r>
            <a:endParaRPr lang="en-US">
              <a:latin typeface="Montserrat Classic"/>
              <a:ea typeface="+mn-lt"/>
              <a:cs typeface="+mn-lt"/>
            </a:endParaRPr>
          </a:p>
        </p:txBody>
      </p:sp>
      <p:pic>
        <p:nvPicPr>
          <p:cNvPr id="28" name="Picture 36">
            <a:extLst>
              <a:ext uri="{FF2B5EF4-FFF2-40B4-BE49-F238E27FC236}">
                <a16:creationId xmlns:a16="http://schemas.microsoft.com/office/drawing/2014/main" id="{A63CDDBC-D65F-4190-A792-72152FB359A5}"/>
              </a:ext>
            </a:extLst>
          </p:cNvPr>
          <p:cNvPicPr>
            <a:picLocks noChangeAspect="1"/>
          </p:cNvPicPr>
          <p:nvPr/>
        </p:nvPicPr>
        <p:blipFill>
          <a:blip r:embed="rId4"/>
          <a:srcRect t="16687" b="16687"/>
          <a:stretch>
            <a:fillRect/>
          </a:stretch>
        </p:blipFill>
        <p:spPr>
          <a:xfrm>
            <a:off x="14187895" y="2402663"/>
            <a:ext cx="2733403" cy="2733403"/>
          </a:xfrm>
          <a:prstGeom prst="rect">
            <a:avLst/>
          </a:prstGeom>
        </p:spPr>
      </p:pic>
      <p:grpSp>
        <p:nvGrpSpPr>
          <p:cNvPr id="29" name="Group 5">
            <a:extLst>
              <a:ext uri="{FF2B5EF4-FFF2-40B4-BE49-F238E27FC236}">
                <a16:creationId xmlns:a16="http://schemas.microsoft.com/office/drawing/2014/main" id="{97126899-3AAC-44F4-ABC2-D460131697A3}"/>
              </a:ext>
            </a:extLst>
          </p:cNvPr>
          <p:cNvGrpSpPr/>
          <p:nvPr/>
        </p:nvGrpSpPr>
        <p:grpSpPr>
          <a:xfrm>
            <a:off x="15450182" y="7835453"/>
            <a:ext cx="4593419" cy="4523268"/>
            <a:chOff x="0" y="0"/>
            <a:chExt cx="812800" cy="812800"/>
          </a:xfrm>
          <a:noFill/>
        </p:grpSpPr>
        <p:sp>
          <p:nvSpPr>
            <p:cNvPr id="30" name="Freeform 6">
              <a:extLst>
                <a:ext uri="{FF2B5EF4-FFF2-40B4-BE49-F238E27FC236}">
                  <a16:creationId xmlns:a16="http://schemas.microsoft.com/office/drawing/2014/main" id="{5321F2CE-05CA-40C2-8F7F-17DD9FF686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1" name="TextBox 7">
              <a:extLst>
                <a:ext uri="{FF2B5EF4-FFF2-40B4-BE49-F238E27FC236}">
                  <a16:creationId xmlns:a16="http://schemas.microsoft.com/office/drawing/2014/main" id="{ABCBC58E-2B42-4609-B01B-4A414E31D2E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6" name="Group 28">
            <a:extLst>
              <a:ext uri="{FF2B5EF4-FFF2-40B4-BE49-F238E27FC236}">
                <a16:creationId xmlns:a16="http://schemas.microsoft.com/office/drawing/2014/main" id="{9D5F305A-EAD1-4EDC-9552-8A710AECEE4C}"/>
              </a:ext>
            </a:extLst>
          </p:cNvPr>
          <p:cNvGrpSpPr/>
          <p:nvPr/>
        </p:nvGrpSpPr>
        <p:grpSpPr>
          <a:xfrm>
            <a:off x="15554597" y="5274934"/>
            <a:ext cx="2733403" cy="2733403"/>
            <a:chOff x="0" y="0"/>
            <a:chExt cx="3644537" cy="3644537"/>
          </a:xfrm>
        </p:grpSpPr>
        <p:pic>
          <p:nvPicPr>
            <p:cNvPr id="27" name="Picture 29">
              <a:extLst>
                <a:ext uri="{FF2B5EF4-FFF2-40B4-BE49-F238E27FC236}">
                  <a16:creationId xmlns:a16="http://schemas.microsoft.com/office/drawing/2014/main" id="{0053D638-758E-48B2-BF13-0FB50F04FBB4}"/>
                </a:ext>
              </a:extLst>
            </p:cNvPr>
            <p:cNvPicPr>
              <a:picLocks noChangeAspect="1"/>
            </p:cNvPicPr>
            <p:nvPr/>
          </p:nvPicPr>
          <p:blipFill>
            <a:blip r:embed="rId5"/>
            <a:srcRect l="29153" r="4221"/>
            <a:stretch>
              <a:fillRect/>
            </a:stretch>
          </p:blipFill>
          <p:spPr>
            <a:xfrm>
              <a:off x="0" y="0"/>
              <a:ext cx="3644537" cy="3644537"/>
            </a:xfrm>
            <a:prstGeom prst="rect">
              <a:avLst/>
            </a:prstGeom>
          </p:spPr>
        </p:pic>
      </p:grpSp>
      <p:grpSp>
        <p:nvGrpSpPr>
          <p:cNvPr id="24" name="Group 14">
            <a:extLst>
              <a:ext uri="{FF2B5EF4-FFF2-40B4-BE49-F238E27FC236}">
                <a16:creationId xmlns:a16="http://schemas.microsoft.com/office/drawing/2014/main" id="{0C3C084A-CAB2-48AB-9DEA-C858E99FD274}"/>
              </a:ext>
            </a:extLst>
          </p:cNvPr>
          <p:cNvGrpSpPr/>
          <p:nvPr/>
        </p:nvGrpSpPr>
        <p:grpSpPr>
          <a:xfrm>
            <a:off x="12658997" y="6639393"/>
            <a:ext cx="2733403" cy="2733403"/>
            <a:chOff x="0" y="0"/>
            <a:chExt cx="3644537" cy="3644537"/>
          </a:xfrm>
        </p:grpSpPr>
        <p:pic>
          <p:nvPicPr>
            <p:cNvPr id="25" name="Picture 15">
              <a:extLst>
                <a:ext uri="{FF2B5EF4-FFF2-40B4-BE49-F238E27FC236}">
                  <a16:creationId xmlns:a16="http://schemas.microsoft.com/office/drawing/2014/main" id="{02019A82-6443-43AA-B410-A2103730C713}"/>
                </a:ext>
              </a:extLst>
            </p:cNvPr>
            <p:cNvPicPr>
              <a:picLocks noChangeAspect="1"/>
            </p:cNvPicPr>
            <p:nvPr/>
          </p:nvPicPr>
          <p:blipFill>
            <a:blip r:embed="rId6"/>
            <a:srcRect l="16687" r="16687"/>
            <a:stretch>
              <a:fillRect/>
            </a:stretch>
          </p:blipFill>
          <p:spPr>
            <a:xfrm>
              <a:off x="0" y="0"/>
              <a:ext cx="3644537" cy="3644537"/>
            </a:xfrm>
            <a:prstGeom prst="rect">
              <a:avLst/>
            </a:prstGeom>
          </p:spPr>
        </p:pic>
      </p:grpSp>
      <p:grpSp>
        <p:nvGrpSpPr>
          <p:cNvPr id="32" name="Group 5">
            <a:extLst>
              <a:ext uri="{FF2B5EF4-FFF2-40B4-BE49-F238E27FC236}">
                <a16:creationId xmlns:a16="http://schemas.microsoft.com/office/drawing/2014/main" id="{B0FB8E4E-2AEC-47A5-A078-FE8CB7FA5456}"/>
              </a:ext>
            </a:extLst>
          </p:cNvPr>
          <p:cNvGrpSpPr/>
          <p:nvPr/>
        </p:nvGrpSpPr>
        <p:grpSpPr>
          <a:xfrm>
            <a:off x="-1676401" y="-1638300"/>
            <a:ext cx="4593419" cy="4523268"/>
            <a:chOff x="0" y="0"/>
            <a:chExt cx="812800" cy="812800"/>
          </a:xfrm>
          <a:noFill/>
        </p:grpSpPr>
        <p:sp>
          <p:nvSpPr>
            <p:cNvPr id="33" name="Freeform 6">
              <a:extLst>
                <a:ext uri="{FF2B5EF4-FFF2-40B4-BE49-F238E27FC236}">
                  <a16:creationId xmlns:a16="http://schemas.microsoft.com/office/drawing/2014/main" id="{0ACA1428-33A6-4F6C-8BC0-482CBEAAAE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4" name="TextBox 7">
              <a:extLst>
                <a:ext uri="{FF2B5EF4-FFF2-40B4-BE49-F238E27FC236}">
                  <a16:creationId xmlns:a16="http://schemas.microsoft.com/office/drawing/2014/main" id="{88ADDA1C-B2A7-47BD-8996-6349225CF2C2}"/>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183336CA-E2B3-447A-BECC-5CBF437C7978}"/>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8" name="TextBox 7">
            <a:extLst>
              <a:ext uri="{FF2B5EF4-FFF2-40B4-BE49-F238E27FC236}">
                <a16:creationId xmlns:a16="http://schemas.microsoft.com/office/drawing/2014/main" id="{5644ADBE-ED76-FCCB-9A19-BBA25A7DD76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23</a:t>
            </a:r>
            <a:endParaRPr lang="en-US"/>
          </a:p>
          <a:p>
            <a:endParaRPr lang="en-US" sz="2400" b="1">
              <a:solidFill>
                <a:srgbClr val="1C1C3D"/>
              </a:solidFill>
              <a:ea typeface="Calibri"/>
              <a:cs typeface="Calibri"/>
            </a:endParaRPr>
          </a:p>
        </p:txBody>
      </p:sp>
      <p:sp>
        <p:nvSpPr>
          <p:cNvPr id="7" name="TextBox 6">
            <a:extLst>
              <a:ext uri="{FF2B5EF4-FFF2-40B4-BE49-F238E27FC236}">
                <a16:creationId xmlns:a16="http://schemas.microsoft.com/office/drawing/2014/main" id="{BE26F889-15D5-0632-38B8-A9E0D886B715}"/>
              </a:ext>
            </a:extLst>
          </p:cNvPr>
          <p:cNvSpPr txBox="1"/>
          <p:nvPr/>
        </p:nvSpPr>
        <p:spPr>
          <a:xfrm>
            <a:off x="3697851" y="9502345"/>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spTree>
    <p:extLst>
      <p:ext uri="{BB962C8B-B14F-4D97-AF65-F5344CB8AC3E}">
        <p14:creationId xmlns:p14="http://schemas.microsoft.com/office/powerpoint/2010/main" val="869756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2922069" y="15310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Main Objective</a:t>
            </a:r>
            <a:endParaRPr lang="en-US"/>
          </a:p>
        </p:txBody>
      </p:sp>
      <p:grpSp>
        <p:nvGrpSpPr>
          <p:cNvPr id="18" name="Group 32">
            <a:extLst>
              <a:ext uri="{FF2B5EF4-FFF2-40B4-BE49-F238E27FC236}">
                <a16:creationId xmlns:a16="http://schemas.microsoft.com/office/drawing/2014/main" id="{83A484CC-9322-4CC7-9747-571836CF2328}"/>
              </a:ext>
            </a:extLst>
          </p:cNvPr>
          <p:cNvGrpSpPr/>
          <p:nvPr/>
        </p:nvGrpSpPr>
        <p:grpSpPr>
          <a:xfrm>
            <a:off x="0" y="9155805"/>
            <a:ext cx="18288000" cy="1124742"/>
            <a:chOff x="0" y="-192881"/>
            <a:chExt cx="24416939" cy="999771"/>
          </a:xfrm>
        </p:grpSpPr>
        <p:grpSp>
          <p:nvGrpSpPr>
            <p:cNvPr id="19" name="Group 33">
              <a:extLst>
                <a:ext uri="{FF2B5EF4-FFF2-40B4-BE49-F238E27FC236}">
                  <a16:creationId xmlns:a16="http://schemas.microsoft.com/office/drawing/2014/main" id="{9B55CAFD-664A-4574-9C92-BA8EA410BE41}"/>
                </a:ext>
              </a:extLst>
            </p:cNvPr>
            <p:cNvGrpSpPr/>
            <p:nvPr/>
          </p:nvGrpSpPr>
          <p:grpSpPr>
            <a:xfrm>
              <a:off x="0" y="-192881"/>
              <a:ext cx="24416939" cy="999771"/>
              <a:chOff x="0" y="-38100"/>
              <a:chExt cx="4823099" cy="197486"/>
            </a:xfrm>
          </p:grpSpPr>
          <p:sp>
            <p:nvSpPr>
              <p:cNvPr id="21" name="Freeform 34">
                <a:extLst>
                  <a:ext uri="{FF2B5EF4-FFF2-40B4-BE49-F238E27FC236}">
                    <a16:creationId xmlns:a16="http://schemas.microsoft.com/office/drawing/2014/main" id="{55479F74-C216-434D-83C5-2A682AFB60C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482678E0-3D72-44E4-B17E-2C0E192653E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0F9EC85D-1C2D-46CA-86B1-88447C23FC62}"/>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3" name="Rectangle 22">
            <a:extLst>
              <a:ext uri="{FF2B5EF4-FFF2-40B4-BE49-F238E27FC236}">
                <a16:creationId xmlns:a16="http://schemas.microsoft.com/office/drawing/2014/main" id="{6647DF17-AD2B-47A7-8F2E-5744A3B202F6}"/>
              </a:ext>
            </a:extLst>
          </p:cNvPr>
          <p:cNvSpPr/>
          <p:nvPr/>
        </p:nvSpPr>
        <p:spPr>
          <a:xfrm>
            <a:off x="2698637" y="2884413"/>
            <a:ext cx="1120140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3105855" y="3551385"/>
            <a:ext cx="10359332" cy="1723549"/>
          </a:xfrm>
          <a:prstGeom prst="rect">
            <a:avLst/>
          </a:prstGeom>
        </p:spPr>
        <p:txBody>
          <a:bodyPr wrap="square" lIns="0" tIns="0" rIns="0" bIns="0" rtlCol="0" anchor="t">
            <a:spAutoFit/>
          </a:bodyPr>
          <a:lstStyle/>
          <a:p>
            <a:pPr algn="ctr"/>
            <a:r>
              <a:rPr lang="en-US" sz="2800">
                <a:ea typeface="+mn-lt"/>
                <a:cs typeface="+mn-lt"/>
              </a:rPr>
              <a:t>Achieve sustainable greenhouse management through smart technology integration, using IoT sensors, image processing for predictive adjustments, and user-friendly interfaces to enhance agricultural efficiency and sustainability.</a:t>
            </a:r>
            <a:endParaRPr lang="en-US">
              <a:ea typeface="Calibri"/>
              <a:cs typeface="Calibri"/>
            </a:endParaRPr>
          </a:p>
        </p:txBody>
      </p:sp>
      <p:pic>
        <p:nvPicPr>
          <p:cNvPr id="28" name="Picture 36">
            <a:extLst>
              <a:ext uri="{FF2B5EF4-FFF2-40B4-BE49-F238E27FC236}">
                <a16:creationId xmlns:a16="http://schemas.microsoft.com/office/drawing/2014/main" id="{A63CDDBC-D65F-4190-A792-72152FB359A5}"/>
              </a:ext>
            </a:extLst>
          </p:cNvPr>
          <p:cNvPicPr>
            <a:picLocks noChangeAspect="1"/>
          </p:cNvPicPr>
          <p:nvPr/>
        </p:nvPicPr>
        <p:blipFill>
          <a:blip r:embed="rId3"/>
          <a:srcRect t="16687" b="16687"/>
          <a:stretch>
            <a:fillRect/>
          </a:stretch>
        </p:blipFill>
        <p:spPr>
          <a:xfrm>
            <a:off x="14187895" y="2402663"/>
            <a:ext cx="2733403" cy="2733403"/>
          </a:xfrm>
          <a:prstGeom prst="rect">
            <a:avLst/>
          </a:prstGeom>
        </p:spPr>
      </p:pic>
      <p:grpSp>
        <p:nvGrpSpPr>
          <p:cNvPr id="29" name="Group 5">
            <a:extLst>
              <a:ext uri="{FF2B5EF4-FFF2-40B4-BE49-F238E27FC236}">
                <a16:creationId xmlns:a16="http://schemas.microsoft.com/office/drawing/2014/main" id="{97126899-3AAC-44F4-ABC2-D460131697A3}"/>
              </a:ext>
            </a:extLst>
          </p:cNvPr>
          <p:cNvGrpSpPr/>
          <p:nvPr/>
        </p:nvGrpSpPr>
        <p:grpSpPr>
          <a:xfrm>
            <a:off x="15450182" y="7835453"/>
            <a:ext cx="4593419" cy="4523268"/>
            <a:chOff x="0" y="0"/>
            <a:chExt cx="812800" cy="812800"/>
          </a:xfrm>
          <a:noFill/>
        </p:grpSpPr>
        <p:sp>
          <p:nvSpPr>
            <p:cNvPr id="30" name="Freeform 6">
              <a:extLst>
                <a:ext uri="{FF2B5EF4-FFF2-40B4-BE49-F238E27FC236}">
                  <a16:creationId xmlns:a16="http://schemas.microsoft.com/office/drawing/2014/main" id="{5321F2CE-05CA-40C2-8F7F-17DD9FF686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1" name="TextBox 7">
              <a:extLst>
                <a:ext uri="{FF2B5EF4-FFF2-40B4-BE49-F238E27FC236}">
                  <a16:creationId xmlns:a16="http://schemas.microsoft.com/office/drawing/2014/main" id="{ABCBC58E-2B42-4609-B01B-4A414E31D2E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6" name="Group 28">
            <a:extLst>
              <a:ext uri="{FF2B5EF4-FFF2-40B4-BE49-F238E27FC236}">
                <a16:creationId xmlns:a16="http://schemas.microsoft.com/office/drawing/2014/main" id="{9D5F305A-EAD1-4EDC-9552-8A710AECEE4C}"/>
              </a:ext>
            </a:extLst>
          </p:cNvPr>
          <p:cNvGrpSpPr/>
          <p:nvPr/>
        </p:nvGrpSpPr>
        <p:grpSpPr>
          <a:xfrm>
            <a:off x="15554597" y="5274934"/>
            <a:ext cx="2733403" cy="2733403"/>
            <a:chOff x="0" y="0"/>
            <a:chExt cx="3644537" cy="3644537"/>
          </a:xfrm>
        </p:grpSpPr>
        <p:pic>
          <p:nvPicPr>
            <p:cNvPr id="27" name="Picture 29">
              <a:extLst>
                <a:ext uri="{FF2B5EF4-FFF2-40B4-BE49-F238E27FC236}">
                  <a16:creationId xmlns:a16="http://schemas.microsoft.com/office/drawing/2014/main" id="{0053D638-758E-48B2-BF13-0FB50F04FBB4}"/>
                </a:ext>
              </a:extLst>
            </p:cNvPr>
            <p:cNvPicPr>
              <a:picLocks noChangeAspect="1"/>
            </p:cNvPicPr>
            <p:nvPr/>
          </p:nvPicPr>
          <p:blipFill>
            <a:blip r:embed="rId4"/>
            <a:srcRect l="29153" r="4221"/>
            <a:stretch>
              <a:fillRect/>
            </a:stretch>
          </p:blipFill>
          <p:spPr>
            <a:xfrm>
              <a:off x="0" y="0"/>
              <a:ext cx="3644537" cy="3644537"/>
            </a:xfrm>
            <a:prstGeom prst="rect">
              <a:avLst/>
            </a:prstGeom>
          </p:spPr>
        </p:pic>
      </p:grpSp>
      <p:grpSp>
        <p:nvGrpSpPr>
          <p:cNvPr id="32" name="Group 5">
            <a:extLst>
              <a:ext uri="{FF2B5EF4-FFF2-40B4-BE49-F238E27FC236}">
                <a16:creationId xmlns:a16="http://schemas.microsoft.com/office/drawing/2014/main" id="{B0FB8E4E-2AEC-47A5-A078-FE8CB7FA5456}"/>
              </a:ext>
            </a:extLst>
          </p:cNvPr>
          <p:cNvGrpSpPr/>
          <p:nvPr/>
        </p:nvGrpSpPr>
        <p:grpSpPr>
          <a:xfrm>
            <a:off x="-1676401" y="-1638300"/>
            <a:ext cx="4593419" cy="4523268"/>
            <a:chOff x="0" y="0"/>
            <a:chExt cx="812800" cy="812800"/>
          </a:xfrm>
          <a:noFill/>
        </p:grpSpPr>
        <p:sp>
          <p:nvSpPr>
            <p:cNvPr id="33" name="Freeform 6">
              <a:extLst>
                <a:ext uri="{FF2B5EF4-FFF2-40B4-BE49-F238E27FC236}">
                  <a16:creationId xmlns:a16="http://schemas.microsoft.com/office/drawing/2014/main" id="{0ACA1428-33A6-4F6C-8BC0-482CBEAAAE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4" name="TextBox 7">
              <a:extLst>
                <a:ext uri="{FF2B5EF4-FFF2-40B4-BE49-F238E27FC236}">
                  <a16:creationId xmlns:a16="http://schemas.microsoft.com/office/drawing/2014/main" id="{88ADDA1C-B2A7-47BD-8996-6349225CF2C2}"/>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183336CA-E2B3-447A-BECC-5CBF437C7978}"/>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8" name="TextBox 7">
            <a:extLst>
              <a:ext uri="{FF2B5EF4-FFF2-40B4-BE49-F238E27FC236}">
                <a16:creationId xmlns:a16="http://schemas.microsoft.com/office/drawing/2014/main" id="{6958F87A-005E-7DA2-6BA5-F73F2C49C19A}"/>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a:t>
            </a:r>
            <a:endParaRPr lang="en-US"/>
          </a:p>
          <a:p>
            <a:endParaRPr lang="en-US" sz="2400" b="1">
              <a:solidFill>
                <a:srgbClr val="1C1C3D"/>
              </a:solidFill>
              <a:ea typeface="Calibri"/>
              <a:cs typeface="Calibri"/>
            </a:endParaRPr>
          </a:p>
        </p:txBody>
      </p:sp>
      <p:sp>
        <p:nvSpPr>
          <p:cNvPr id="9" name="TextBox 20">
            <a:extLst>
              <a:ext uri="{FF2B5EF4-FFF2-40B4-BE49-F238E27FC236}">
                <a16:creationId xmlns:a16="http://schemas.microsoft.com/office/drawing/2014/main" id="{A42CE23B-C50F-E578-3D68-F3EB236BF2C1}"/>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extLst>
      <p:ext uri="{BB962C8B-B14F-4D97-AF65-F5344CB8AC3E}">
        <p14:creationId xmlns:p14="http://schemas.microsoft.com/office/powerpoint/2010/main" val="4254717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sp>
        <p:nvSpPr>
          <p:cNvPr id="16" name="Freeform 16"/>
          <p:cNvSpPr/>
          <p:nvPr/>
        </p:nvSpPr>
        <p:spPr>
          <a:xfrm rot="-4209738">
            <a:off x="1070806" y="896564"/>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2"/>
            <a:stretch>
              <a:fillRect/>
            </a:stretch>
          </a:blipFill>
        </p:spPr>
        <p:txBody>
          <a:bodyPr/>
          <a:lstStyle/>
          <a:p>
            <a:endParaRPr lang="en-US"/>
          </a:p>
        </p:txBody>
      </p:sp>
      <p:grpSp>
        <p:nvGrpSpPr>
          <p:cNvPr id="17" name="Group 17"/>
          <p:cNvGrpSpPr/>
          <p:nvPr/>
        </p:nvGrpSpPr>
        <p:grpSpPr>
          <a:xfrm>
            <a:off x="972781" y="2566840"/>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063601" y="274283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3" name="Group 23"/>
          <p:cNvGrpSpPr/>
          <p:nvPr/>
        </p:nvGrpSpPr>
        <p:grpSpPr>
          <a:xfrm>
            <a:off x="964820" y="4690371"/>
            <a:ext cx="677751" cy="677751"/>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1055640" y="486636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9" name="Group 29"/>
          <p:cNvGrpSpPr/>
          <p:nvPr/>
        </p:nvGrpSpPr>
        <p:grpSpPr>
          <a:xfrm>
            <a:off x="925973" y="6681718"/>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1969432" y="6663686"/>
            <a:ext cx="7906706" cy="1477328"/>
          </a:xfrm>
          <a:prstGeom prst="rect">
            <a:avLst/>
          </a:prstGeom>
        </p:spPr>
        <p:txBody>
          <a:bodyPr wrap="square" lIns="0" tIns="0" rIns="0" bIns="0" rtlCol="0" anchor="t">
            <a:spAutoFit/>
          </a:bodyPr>
          <a:lstStyle/>
          <a:p>
            <a:pPr>
              <a:spcBef>
                <a:spcPct val="0"/>
              </a:spcBef>
            </a:pPr>
            <a:r>
              <a:rPr lang="en-US" sz="2400">
                <a:latin typeface="Montserrat Classic"/>
                <a:ea typeface="+mn-lt"/>
                <a:cs typeface="+mn-lt"/>
              </a:rPr>
              <a:t>Based on pest type and potential harm, the system provides  tailored remedies, including biological controls, cultural practices, and eco –friendly pesticides, to help  farmers  mitigate  damage effectively</a:t>
            </a:r>
            <a:endParaRPr lang="en-US" sz="2400">
              <a:latin typeface="Montserrat Classic"/>
              <a:ea typeface="Calibri"/>
              <a:cs typeface="Calibri"/>
            </a:endParaRPr>
          </a:p>
        </p:txBody>
      </p:sp>
      <p:sp>
        <p:nvSpPr>
          <p:cNvPr id="33" name="TextBox 33"/>
          <p:cNvSpPr txBox="1"/>
          <p:nvPr/>
        </p:nvSpPr>
        <p:spPr>
          <a:xfrm>
            <a:off x="1016793" y="6857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9" name="TextBox 39"/>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41" name="Group 32">
            <a:extLst>
              <a:ext uri="{FF2B5EF4-FFF2-40B4-BE49-F238E27FC236}">
                <a16:creationId xmlns:a16="http://schemas.microsoft.com/office/drawing/2014/main" id="{A5CE3CB7-0753-40CC-BEF2-2696C086BD6B}"/>
              </a:ext>
            </a:extLst>
          </p:cNvPr>
          <p:cNvGrpSpPr/>
          <p:nvPr/>
        </p:nvGrpSpPr>
        <p:grpSpPr>
          <a:xfrm>
            <a:off x="0" y="9365588"/>
            <a:ext cx="18288000" cy="907751"/>
            <a:chOff x="0" y="0"/>
            <a:chExt cx="24416939" cy="806890"/>
          </a:xfrm>
        </p:grpSpPr>
        <p:grpSp>
          <p:nvGrpSpPr>
            <p:cNvPr id="42" name="Group 33">
              <a:extLst>
                <a:ext uri="{FF2B5EF4-FFF2-40B4-BE49-F238E27FC236}">
                  <a16:creationId xmlns:a16="http://schemas.microsoft.com/office/drawing/2014/main" id="{BD9B5813-207F-4913-9D56-BAB860181FDE}"/>
                </a:ext>
              </a:extLst>
            </p:cNvPr>
            <p:cNvGrpSpPr/>
            <p:nvPr/>
          </p:nvGrpSpPr>
          <p:grpSpPr>
            <a:xfrm>
              <a:off x="0" y="0"/>
              <a:ext cx="24416939" cy="806890"/>
              <a:chOff x="0" y="0"/>
              <a:chExt cx="4823099" cy="159386"/>
            </a:xfrm>
          </p:grpSpPr>
          <p:sp>
            <p:nvSpPr>
              <p:cNvPr id="44" name="Freeform 34">
                <a:extLst>
                  <a:ext uri="{FF2B5EF4-FFF2-40B4-BE49-F238E27FC236}">
                    <a16:creationId xmlns:a16="http://schemas.microsoft.com/office/drawing/2014/main" id="{648F8B6C-0D52-490F-A8DF-2DE7342CE57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45" name="TextBox 35">
                <a:extLst>
                  <a:ext uri="{FF2B5EF4-FFF2-40B4-BE49-F238E27FC236}">
                    <a16:creationId xmlns:a16="http://schemas.microsoft.com/office/drawing/2014/main" id="{E83EDF82-C9F4-4263-A17E-22B70331F03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43" name="Freeform 36">
              <a:extLst>
                <a:ext uri="{FF2B5EF4-FFF2-40B4-BE49-F238E27FC236}">
                  <a16:creationId xmlns:a16="http://schemas.microsoft.com/office/drawing/2014/main" id="{7E3E230E-03B7-45BE-8912-5B5AF5C789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50" name="TextBox 32">
            <a:extLst>
              <a:ext uri="{FF2B5EF4-FFF2-40B4-BE49-F238E27FC236}">
                <a16:creationId xmlns:a16="http://schemas.microsoft.com/office/drawing/2014/main" id="{4257920F-3E31-4CC5-9374-3ED0AFB21254}"/>
              </a:ext>
            </a:extLst>
          </p:cNvPr>
          <p:cNvSpPr txBox="1"/>
          <p:nvPr/>
        </p:nvSpPr>
        <p:spPr>
          <a:xfrm>
            <a:off x="1969901" y="4717569"/>
            <a:ext cx="7906706" cy="738664"/>
          </a:xfrm>
          <a:prstGeom prst="rect">
            <a:avLst/>
          </a:prstGeom>
        </p:spPr>
        <p:txBody>
          <a:bodyPr wrap="square" lIns="0" tIns="0" rIns="0" bIns="0" rtlCol="0" anchor="t">
            <a:spAutoFit/>
          </a:bodyPr>
          <a:lstStyle/>
          <a:p>
            <a:pPr>
              <a:spcBef>
                <a:spcPct val="0"/>
              </a:spcBef>
            </a:pPr>
            <a:r>
              <a:rPr lang="en-US" sz="2400">
                <a:latin typeface="Montserrat Classic"/>
                <a:ea typeface="+mn-lt"/>
                <a:cs typeface="+mn-lt"/>
              </a:rPr>
              <a:t>Use images and machine learning for accurate pest identification</a:t>
            </a:r>
            <a:endParaRPr lang="en-US" sz="2400">
              <a:latin typeface="Montserrat Classic"/>
              <a:ea typeface="Calibri"/>
              <a:cs typeface="Calibri"/>
            </a:endParaRPr>
          </a:p>
        </p:txBody>
      </p:sp>
      <p:sp>
        <p:nvSpPr>
          <p:cNvPr id="51" name="TextBox 32">
            <a:extLst>
              <a:ext uri="{FF2B5EF4-FFF2-40B4-BE49-F238E27FC236}">
                <a16:creationId xmlns:a16="http://schemas.microsoft.com/office/drawing/2014/main" id="{D52B708B-D72C-4C0B-BA31-20DEA9D8FC36}"/>
              </a:ext>
            </a:extLst>
          </p:cNvPr>
          <p:cNvSpPr txBox="1"/>
          <p:nvPr/>
        </p:nvSpPr>
        <p:spPr>
          <a:xfrm>
            <a:off x="1969901" y="2562446"/>
            <a:ext cx="7906706" cy="1710853"/>
          </a:xfrm>
          <a:prstGeom prst="rect">
            <a:avLst/>
          </a:prstGeom>
        </p:spPr>
        <p:txBody>
          <a:bodyPr wrap="square" lIns="0" tIns="0" rIns="0" bIns="0" rtlCol="0" anchor="t">
            <a:spAutoFit/>
          </a:bodyPr>
          <a:lstStyle/>
          <a:p>
            <a:r>
              <a:rPr lang="en-US" sz="2400">
                <a:latin typeface="Montserrat Classic"/>
                <a:ea typeface="+mn-lt"/>
                <a:cs typeface="+mn-lt"/>
              </a:rPr>
              <a:t>The system identifies and classifies pests affecting crops by analyzing images, enabling precise identification of harmful species.</a:t>
            </a:r>
          </a:p>
          <a:p>
            <a:pPr marL="285750" indent="-285750">
              <a:buFont typeface="Arial"/>
              <a:buChar char="•"/>
            </a:pPr>
            <a:endParaRPr lang="en-US" sz="2400">
              <a:latin typeface="Montserrat Classic"/>
              <a:ea typeface="Calibri"/>
              <a:cs typeface="Calibri"/>
            </a:endParaRPr>
          </a:p>
          <a:p>
            <a:pPr algn="l">
              <a:lnSpc>
                <a:spcPts val="1680"/>
              </a:lnSpc>
              <a:spcBef>
                <a:spcPct val="0"/>
              </a:spcBef>
            </a:pPr>
            <a:endParaRPr lang="en-US" sz="2400">
              <a:solidFill>
                <a:srgbClr val="000000"/>
              </a:solidFill>
              <a:latin typeface="Montserrat Classic"/>
              <a:ea typeface="Calibri"/>
              <a:cs typeface="Calibri"/>
            </a:endParaRPr>
          </a:p>
        </p:txBody>
      </p:sp>
      <p:sp>
        <p:nvSpPr>
          <p:cNvPr id="5" name="TextBox 4">
            <a:extLst>
              <a:ext uri="{FF2B5EF4-FFF2-40B4-BE49-F238E27FC236}">
                <a16:creationId xmlns:a16="http://schemas.microsoft.com/office/drawing/2014/main" id="{19B0B481-0FB7-2989-0094-42F0A8026EB9}"/>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24</a:t>
            </a:r>
            <a:endParaRPr lang="en-US">
              <a:ea typeface="Calibri"/>
              <a:cs typeface="Calibri"/>
            </a:endParaRPr>
          </a:p>
          <a:p>
            <a:endParaRPr lang="en-US" sz="2400" b="1">
              <a:solidFill>
                <a:srgbClr val="1C1C3D"/>
              </a:solidFill>
              <a:ea typeface="Calibri"/>
              <a:cs typeface="Calibri"/>
            </a:endParaRPr>
          </a:p>
        </p:txBody>
      </p:sp>
      <p:sp>
        <p:nvSpPr>
          <p:cNvPr id="3" name="TextBox 2">
            <a:extLst>
              <a:ext uri="{FF2B5EF4-FFF2-40B4-BE49-F238E27FC236}">
                <a16:creationId xmlns:a16="http://schemas.microsoft.com/office/drawing/2014/main" id="{5940996A-47B8-EBBC-D62B-3D78F2E71C3D}"/>
              </a:ext>
            </a:extLst>
          </p:cNvPr>
          <p:cNvSpPr txBox="1"/>
          <p:nvPr/>
        </p:nvSpPr>
        <p:spPr>
          <a:xfrm>
            <a:off x="4420630" y="9502345"/>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pic>
        <p:nvPicPr>
          <p:cNvPr id="4" name="Picture 3" descr="A watering can on a tomato plant&#10;&#10;Description automatically generated">
            <a:extLst>
              <a:ext uri="{FF2B5EF4-FFF2-40B4-BE49-F238E27FC236}">
                <a16:creationId xmlns:a16="http://schemas.microsoft.com/office/drawing/2014/main" id="{DEB7BB18-3639-6E24-D503-B454A2C8F572}"/>
              </a:ext>
            </a:extLst>
          </p:cNvPr>
          <p:cNvPicPr>
            <a:picLocks noChangeAspect="1"/>
          </p:cNvPicPr>
          <p:nvPr/>
        </p:nvPicPr>
        <p:blipFill>
          <a:blip r:embed="rId4"/>
          <a:stretch>
            <a:fillRect/>
          </a:stretch>
        </p:blipFill>
        <p:spPr>
          <a:xfrm>
            <a:off x="10540338" y="2438409"/>
            <a:ext cx="6990617" cy="4882662"/>
          </a:xfrm>
          <a:prstGeom prst="roundRect">
            <a:avLst/>
          </a:prstGeom>
        </p:spPr>
      </p:pic>
    </p:spTree>
    <p:extLst>
      <p:ext uri="{BB962C8B-B14F-4D97-AF65-F5344CB8AC3E}">
        <p14:creationId xmlns:p14="http://schemas.microsoft.com/office/powerpoint/2010/main" val="2303769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9240" y="1062598"/>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sp>
        <p:nvSpPr>
          <p:cNvPr id="14" name="TextBox 14"/>
          <p:cNvSpPr txBox="1"/>
          <p:nvPr/>
        </p:nvSpPr>
        <p:spPr>
          <a:xfrm>
            <a:off x="2898300" y="4477353"/>
            <a:ext cx="4008001" cy="438653"/>
          </a:xfrm>
          <a:prstGeom prst="rect">
            <a:avLst/>
          </a:prstGeom>
        </p:spPr>
        <p:txBody>
          <a:bodyPr lIns="0" tIns="0" rIns="0" bIns="0" rtlCol="0" anchor="t">
            <a:spAutoFit/>
          </a:bodyPr>
          <a:lstStyle/>
          <a:p>
            <a:pPr algn="ctr">
              <a:lnSpc>
                <a:spcPts val="3639"/>
              </a:lnSpc>
            </a:pPr>
            <a:r>
              <a:rPr lang="en-US" sz="2599" b="1">
                <a:solidFill>
                  <a:srgbClr val="FBFDFD"/>
                </a:solidFill>
                <a:latin typeface="Be Vietnam Ultra-Bold"/>
                <a:ea typeface="Be Vietnam Ultra-Bold"/>
                <a:cs typeface="Be Vietnam Ultra-Bold"/>
                <a:sym typeface="Be Vietnam Ultra-Bold"/>
              </a:rPr>
              <a:t>Integrating Trees</a:t>
            </a:r>
          </a:p>
        </p:txBody>
      </p:sp>
      <p:sp>
        <p:nvSpPr>
          <p:cNvPr id="15" name="Freeform 15"/>
          <p:cNvSpPr/>
          <p:nvPr/>
        </p:nvSpPr>
        <p:spPr>
          <a:xfrm>
            <a:off x="1128429" y="916608"/>
            <a:ext cx="1874613" cy="2115219"/>
          </a:xfrm>
          <a:custGeom>
            <a:avLst/>
            <a:gdLst/>
            <a:ahLst/>
            <a:cxnLst/>
            <a:rect l="l" t="t" r="r" b="b"/>
            <a:pathLst>
              <a:path w="1874613" h="2115219">
                <a:moveTo>
                  <a:pt x="0" y="0"/>
                </a:moveTo>
                <a:lnTo>
                  <a:pt x="1874612" y="0"/>
                </a:lnTo>
                <a:lnTo>
                  <a:pt x="1874612" y="2115219"/>
                </a:lnTo>
                <a:lnTo>
                  <a:pt x="0" y="2115219"/>
                </a:lnTo>
                <a:lnTo>
                  <a:pt x="0" y="0"/>
                </a:lnTo>
                <a:close/>
              </a:path>
            </a:pathLst>
          </a:custGeom>
          <a:blipFill>
            <a:blip r:embed="rId2"/>
            <a:stretch>
              <a:fillRect/>
            </a:stretch>
          </a:blipFill>
        </p:spPr>
        <p:txBody>
          <a:bodyPr/>
          <a:lstStyle/>
          <a:p>
            <a:endParaRPr lang="en-US"/>
          </a:p>
        </p:txBody>
      </p:sp>
      <p:sp>
        <p:nvSpPr>
          <p:cNvPr id="16" name="Freeform 16"/>
          <p:cNvSpPr/>
          <p:nvPr/>
        </p:nvSpPr>
        <p:spPr>
          <a:xfrm>
            <a:off x="16114954" y="73354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7" name="Freeform 17"/>
          <p:cNvSpPr/>
          <p:nvPr/>
        </p:nvSpPr>
        <p:spPr>
          <a:xfrm rot="820805">
            <a:off x="-814699" y="6956954"/>
            <a:ext cx="3553664" cy="3846998"/>
          </a:xfrm>
          <a:custGeom>
            <a:avLst/>
            <a:gdLst/>
            <a:ahLst/>
            <a:cxnLst/>
            <a:rect l="l" t="t" r="r" b="b"/>
            <a:pathLst>
              <a:path w="3553664" h="3846998">
                <a:moveTo>
                  <a:pt x="0" y="0"/>
                </a:moveTo>
                <a:lnTo>
                  <a:pt x="3553665" y="0"/>
                </a:lnTo>
                <a:lnTo>
                  <a:pt x="3553665" y="3846998"/>
                </a:lnTo>
                <a:lnTo>
                  <a:pt x="0" y="3846998"/>
                </a:lnTo>
                <a:lnTo>
                  <a:pt x="0" y="0"/>
                </a:lnTo>
                <a:close/>
              </a:path>
            </a:pathLst>
          </a:custGeom>
          <a:blipFill>
            <a:blip r:embed="rId3"/>
            <a:stretch>
              <a:fillRect/>
            </a:stretch>
          </a:blipFill>
        </p:spPr>
        <p:txBody>
          <a:bodyPr/>
          <a:lstStyle/>
          <a:p>
            <a:endParaRPr lang="en-US"/>
          </a:p>
        </p:txBody>
      </p:sp>
      <p:grpSp>
        <p:nvGrpSpPr>
          <p:cNvPr id="18" name="Group 32">
            <a:extLst>
              <a:ext uri="{FF2B5EF4-FFF2-40B4-BE49-F238E27FC236}">
                <a16:creationId xmlns:a16="http://schemas.microsoft.com/office/drawing/2014/main" id="{E5BB0A38-C532-470C-8FB8-00AB2F892AB5}"/>
              </a:ext>
            </a:extLst>
          </p:cNvPr>
          <p:cNvGrpSpPr/>
          <p:nvPr/>
        </p:nvGrpSpPr>
        <p:grpSpPr>
          <a:xfrm>
            <a:off x="2" y="9379250"/>
            <a:ext cx="18288000" cy="907751"/>
            <a:chOff x="0" y="0"/>
            <a:chExt cx="24416939" cy="806890"/>
          </a:xfrm>
        </p:grpSpPr>
        <p:grpSp>
          <p:nvGrpSpPr>
            <p:cNvPr id="19" name="Group 33">
              <a:extLst>
                <a:ext uri="{FF2B5EF4-FFF2-40B4-BE49-F238E27FC236}">
                  <a16:creationId xmlns:a16="http://schemas.microsoft.com/office/drawing/2014/main" id="{A38DC709-AF80-43FD-A7A7-4015213CA35A}"/>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3426B7BD-80FA-4C9B-8078-93FC529CF1C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B7FB31AE-03A5-4AAE-BA77-5284ECD1F028}"/>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846E0582-1E79-4A5E-981D-04E58869F23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pic>
        <p:nvPicPr>
          <p:cNvPr id="4" name="Picture 3" descr="A screenshot of a computer&#10;&#10;Description automatically generated">
            <a:extLst>
              <a:ext uri="{FF2B5EF4-FFF2-40B4-BE49-F238E27FC236}">
                <a16:creationId xmlns:a16="http://schemas.microsoft.com/office/drawing/2014/main" id="{5C662514-5A90-66EA-999B-948CEFFBB278}"/>
              </a:ext>
            </a:extLst>
          </p:cNvPr>
          <p:cNvPicPr>
            <a:picLocks noChangeAspect="1"/>
          </p:cNvPicPr>
          <p:nvPr/>
        </p:nvPicPr>
        <p:blipFill>
          <a:blip r:embed="rId5"/>
          <a:srcRect l="-158" t="-500" r="1740" b="1457"/>
          <a:stretch/>
        </p:blipFill>
        <p:spPr>
          <a:xfrm>
            <a:off x="3012208" y="2225670"/>
            <a:ext cx="10944870" cy="6492735"/>
          </a:xfrm>
          <a:prstGeom prst="rect">
            <a:avLst/>
          </a:prstGeom>
        </p:spPr>
      </p:pic>
      <p:sp>
        <p:nvSpPr>
          <p:cNvPr id="7" name="TextBox 6">
            <a:extLst>
              <a:ext uri="{FF2B5EF4-FFF2-40B4-BE49-F238E27FC236}">
                <a16:creationId xmlns:a16="http://schemas.microsoft.com/office/drawing/2014/main" id="{4D7D2A1C-7853-11F6-F336-AC327FBE7E8D}"/>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25</a:t>
            </a:r>
            <a:endParaRPr lang="en-US"/>
          </a:p>
          <a:p>
            <a:endParaRPr lang="en-US" sz="2400" b="1">
              <a:solidFill>
                <a:srgbClr val="1C1C3D"/>
              </a:solidFill>
              <a:ea typeface="Calibri"/>
              <a:cs typeface="Calibri"/>
            </a:endParaRPr>
          </a:p>
        </p:txBody>
      </p:sp>
      <p:sp>
        <p:nvSpPr>
          <p:cNvPr id="5" name="TextBox 4">
            <a:extLst>
              <a:ext uri="{FF2B5EF4-FFF2-40B4-BE49-F238E27FC236}">
                <a16:creationId xmlns:a16="http://schemas.microsoft.com/office/drawing/2014/main" id="{B7F7F819-F36A-621C-74FC-52725BAC25B8}"/>
              </a:ext>
            </a:extLst>
          </p:cNvPr>
          <p:cNvSpPr txBox="1"/>
          <p:nvPr/>
        </p:nvSpPr>
        <p:spPr>
          <a:xfrm>
            <a:off x="4420630" y="9502345"/>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pic>
        <p:nvPicPr>
          <p:cNvPr id="6" name="Picture 5" descr="A rows of tomatoes growing in a greenhouse&#10;&#10;Description automatically generated">
            <a:extLst>
              <a:ext uri="{FF2B5EF4-FFF2-40B4-BE49-F238E27FC236}">
                <a16:creationId xmlns:a16="http://schemas.microsoft.com/office/drawing/2014/main" id="{7689EBC3-C8EC-F7AC-298B-6E498684B723}"/>
              </a:ext>
            </a:extLst>
          </p:cNvPr>
          <p:cNvPicPr>
            <a:picLocks noChangeAspect="1"/>
          </p:cNvPicPr>
          <p:nvPr/>
        </p:nvPicPr>
        <p:blipFill>
          <a:blip r:embed="rId6"/>
          <a:stretch>
            <a:fillRect/>
          </a:stretch>
        </p:blipFill>
        <p:spPr>
          <a:xfrm>
            <a:off x="13602815" y="565840"/>
            <a:ext cx="4419600" cy="2806945"/>
          </a:xfrm>
          <a:prstGeom prst="rect">
            <a:avLst/>
          </a:prstGeom>
        </p:spPr>
      </p:pic>
    </p:spTree>
    <p:extLst>
      <p:ext uri="{BB962C8B-B14F-4D97-AF65-F5344CB8AC3E}">
        <p14:creationId xmlns:p14="http://schemas.microsoft.com/office/powerpoint/2010/main" val="751232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8A7593E-15E5-CDBB-E2CF-D8AFA2FE42F9}"/>
              </a:ext>
            </a:extLst>
          </p:cNvPr>
          <p:cNvSpPr txBox="1"/>
          <p:nvPr/>
        </p:nvSpPr>
        <p:spPr>
          <a:xfrm>
            <a:off x="695885" y="393326"/>
            <a:ext cx="106265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55833D"/>
                </a:solidFill>
                <a:ea typeface="Calibri"/>
                <a:cs typeface="Calibri"/>
              </a:rPr>
              <a:t>Methodology – Evidence of Completion</a:t>
            </a:r>
            <a:endParaRPr lang="en-US" sz="4800" b="1">
              <a:solidFill>
                <a:srgbClr val="55833D"/>
              </a:solidFill>
              <a:latin typeface="Calibri"/>
              <a:ea typeface="Calibri"/>
              <a:cs typeface="Calibri"/>
            </a:endParaRPr>
          </a:p>
        </p:txBody>
      </p:sp>
      <p:grpSp>
        <p:nvGrpSpPr>
          <p:cNvPr id="9" name="Group 8">
            <a:extLst>
              <a:ext uri="{FF2B5EF4-FFF2-40B4-BE49-F238E27FC236}">
                <a16:creationId xmlns:a16="http://schemas.microsoft.com/office/drawing/2014/main" id="{0E5A2D2C-04EC-A2A3-DE25-4DAB1F42535B}"/>
              </a:ext>
            </a:extLst>
          </p:cNvPr>
          <p:cNvGrpSpPr/>
          <p:nvPr/>
        </p:nvGrpSpPr>
        <p:grpSpPr>
          <a:xfrm>
            <a:off x="863026" y="1744296"/>
            <a:ext cx="797791" cy="742842"/>
            <a:chOff x="745364" y="1105561"/>
            <a:chExt cx="777240" cy="777220"/>
          </a:xfrm>
        </p:grpSpPr>
        <p:pic>
          <p:nvPicPr>
            <p:cNvPr id="10" name="Graphic 51" descr="Badge 1 with solid fill">
              <a:extLst>
                <a:ext uri="{FF2B5EF4-FFF2-40B4-BE49-F238E27FC236}">
                  <a16:creationId xmlns:a16="http://schemas.microsoft.com/office/drawing/2014/main" id="{F8DBCA63-6BE4-49EE-F666-F9E63C89CF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2060" y="1156045"/>
              <a:ext cx="663846" cy="663845"/>
            </a:xfrm>
            <a:prstGeom prst="rect">
              <a:avLst/>
            </a:prstGeom>
          </p:spPr>
        </p:pic>
        <p:sp>
          <p:nvSpPr>
            <p:cNvPr id="11" name="Flowchart: Connector 10">
              <a:extLst>
                <a:ext uri="{FF2B5EF4-FFF2-40B4-BE49-F238E27FC236}">
                  <a16:creationId xmlns:a16="http://schemas.microsoft.com/office/drawing/2014/main" id="{C0A0C8E5-D131-663A-949C-EEFE931489E0}"/>
                </a:ext>
              </a:extLst>
            </p:cNvPr>
            <p:cNvSpPr/>
            <p:nvPr/>
          </p:nvSpPr>
          <p:spPr>
            <a:xfrm>
              <a:off x="745364" y="1105561"/>
              <a:ext cx="777240" cy="777220"/>
            </a:xfrm>
            <a:prstGeom prst="flowChartConnector">
              <a:avLst/>
            </a:prstGeom>
            <a:noFill/>
            <a:ln w="76200">
              <a:solidFill>
                <a:srgbClr val="6BA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grpSp>
      <p:sp>
        <p:nvSpPr>
          <p:cNvPr id="13" name="TextBox 12">
            <a:extLst>
              <a:ext uri="{FF2B5EF4-FFF2-40B4-BE49-F238E27FC236}">
                <a16:creationId xmlns:a16="http://schemas.microsoft.com/office/drawing/2014/main" id="{84D0DDE9-9E01-DF4A-19DF-7113C41559D1}"/>
              </a:ext>
            </a:extLst>
          </p:cNvPr>
          <p:cNvSpPr txBox="1"/>
          <p:nvPr/>
        </p:nvSpPr>
        <p:spPr>
          <a:xfrm>
            <a:off x="2200165" y="1795508"/>
            <a:ext cx="42559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Garet"/>
                <a:ea typeface="Calibri"/>
                <a:cs typeface="Calibri"/>
              </a:rPr>
              <a:t>Data Collection</a:t>
            </a:r>
            <a:endParaRPr lang="en-US" sz="3600" b="1">
              <a:latin typeface="Garet"/>
            </a:endParaRPr>
          </a:p>
        </p:txBody>
      </p:sp>
      <p:sp>
        <p:nvSpPr>
          <p:cNvPr id="14" name="TextBox 13">
            <a:extLst>
              <a:ext uri="{FF2B5EF4-FFF2-40B4-BE49-F238E27FC236}">
                <a16:creationId xmlns:a16="http://schemas.microsoft.com/office/drawing/2014/main" id="{4EFECE54-6F05-7567-70EB-008A79CFB354}"/>
              </a:ext>
            </a:extLst>
          </p:cNvPr>
          <p:cNvSpPr txBox="1"/>
          <p:nvPr/>
        </p:nvSpPr>
        <p:spPr>
          <a:xfrm>
            <a:off x="2200166" y="2743095"/>
            <a:ext cx="83909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1.Images of pests (Whiteflies) collected on-site from greenhouse</a:t>
            </a:r>
          </a:p>
        </p:txBody>
      </p:sp>
      <p:pic>
        <p:nvPicPr>
          <p:cNvPr id="16" name="Picture 15">
            <a:extLst>
              <a:ext uri="{FF2B5EF4-FFF2-40B4-BE49-F238E27FC236}">
                <a16:creationId xmlns:a16="http://schemas.microsoft.com/office/drawing/2014/main" id="{ACC6F558-4332-13F1-34A3-DA2688E665A1}"/>
              </a:ext>
            </a:extLst>
          </p:cNvPr>
          <p:cNvPicPr>
            <a:picLocks noChangeAspect="1"/>
          </p:cNvPicPr>
          <p:nvPr/>
        </p:nvPicPr>
        <p:blipFill>
          <a:blip r:embed="rId4"/>
          <a:stretch>
            <a:fillRect/>
          </a:stretch>
        </p:blipFill>
        <p:spPr>
          <a:xfrm>
            <a:off x="2193551" y="3580278"/>
            <a:ext cx="4185399" cy="5597340"/>
          </a:xfrm>
          <a:prstGeom prst="rect">
            <a:avLst/>
          </a:prstGeom>
        </p:spPr>
      </p:pic>
      <p:pic>
        <p:nvPicPr>
          <p:cNvPr id="20" name="Picture 19">
            <a:extLst>
              <a:ext uri="{FF2B5EF4-FFF2-40B4-BE49-F238E27FC236}">
                <a16:creationId xmlns:a16="http://schemas.microsoft.com/office/drawing/2014/main" id="{79D55413-F1A5-7280-10D7-CB94C863C424}"/>
              </a:ext>
            </a:extLst>
          </p:cNvPr>
          <p:cNvPicPr>
            <a:picLocks noChangeAspect="1"/>
          </p:cNvPicPr>
          <p:nvPr/>
        </p:nvPicPr>
        <p:blipFill>
          <a:blip r:embed="rId5"/>
          <a:srcRect l="6536" t="7124" r="33115" b="54150"/>
          <a:stretch/>
        </p:blipFill>
        <p:spPr>
          <a:xfrm>
            <a:off x="6681508" y="3580280"/>
            <a:ext cx="5681393" cy="4874570"/>
          </a:xfrm>
          <a:prstGeom prst="rect">
            <a:avLst/>
          </a:prstGeom>
        </p:spPr>
      </p:pic>
      <p:pic>
        <p:nvPicPr>
          <p:cNvPr id="22" name="Picture 21">
            <a:extLst>
              <a:ext uri="{FF2B5EF4-FFF2-40B4-BE49-F238E27FC236}">
                <a16:creationId xmlns:a16="http://schemas.microsoft.com/office/drawing/2014/main" id="{4F8D3670-9887-6623-1EA8-1653214FEE7F}"/>
              </a:ext>
            </a:extLst>
          </p:cNvPr>
          <p:cNvPicPr>
            <a:picLocks noChangeAspect="1"/>
          </p:cNvPicPr>
          <p:nvPr/>
        </p:nvPicPr>
        <p:blipFill>
          <a:blip r:embed="rId6"/>
          <a:srcRect l="279" t="28747" r="-279" b="205"/>
          <a:stretch/>
        </p:blipFill>
        <p:spPr>
          <a:xfrm>
            <a:off x="12850346" y="3580278"/>
            <a:ext cx="4975419" cy="4711345"/>
          </a:xfrm>
          <a:prstGeom prst="rect">
            <a:avLst/>
          </a:prstGeom>
        </p:spPr>
      </p:pic>
      <p:grpSp>
        <p:nvGrpSpPr>
          <p:cNvPr id="27" name="Group 32">
            <a:extLst>
              <a:ext uri="{FF2B5EF4-FFF2-40B4-BE49-F238E27FC236}">
                <a16:creationId xmlns:a16="http://schemas.microsoft.com/office/drawing/2014/main" id="{25FE714F-5E3A-FC83-F318-934A823083DF}"/>
              </a:ext>
            </a:extLst>
          </p:cNvPr>
          <p:cNvGrpSpPr/>
          <p:nvPr/>
        </p:nvGrpSpPr>
        <p:grpSpPr>
          <a:xfrm>
            <a:off x="18881" y="9156530"/>
            <a:ext cx="18288000" cy="1124742"/>
            <a:chOff x="0" y="-192881"/>
            <a:chExt cx="24416939" cy="999771"/>
          </a:xfrm>
        </p:grpSpPr>
        <p:grpSp>
          <p:nvGrpSpPr>
            <p:cNvPr id="23" name="Group 33">
              <a:extLst>
                <a:ext uri="{FF2B5EF4-FFF2-40B4-BE49-F238E27FC236}">
                  <a16:creationId xmlns:a16="http://schemas.microsoft.com/office/drawing/2014/main" id="{71CD1C60-55A1-5936-3C4F-BB7D92516BD3}"/>
                </a:ext>
              </a:extLst>
            </p:cNvPr>
            <p:cNvGrpSpPr/>
            <p:nvPr/>
          </p:nvGrpSpPr>
          <p:grpSpPr>
            <a:xfrm>
              <a:off x="0" y="-192881"/>
              <a:ext cx="24416939" cy="999771"/>
              <a:chOff x="0" y="-38100"/>
              <a:chExt cx="4823099" cy="197486"/>
            </a:xfrm>
          </p:grpSpPr>
          <p:sp>
            <p:nvSpPr>
              <p:cNvPr id="25" name="Freeform 34">
                <a:extLst>
                  <a:ext uri="{FF2B5EF4-FFF2-40B4-BE49-F238E27FC236}">
                    <a16:creationId xmlns:a16="http://schemas.microsoft.com/office/drawing/2014/main" id="{217FACAE-BDAE-6693-B260-2D146C99CAB2}"/>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25D64227-C97B-4501-A1BE-0F988E07D197}"/>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4" name="Freeform 36">
              <a:extLst>
                <a:ext uri="{FF2B5EF4-FFF2-40B4-BE49-F238E27FC236}">
                  <a16:creationId xmlns:a16="http://schemas.microsoft.com/office/drawing/2014/main" id="{DF80248C-058B-0829-7C84-B1A0A2AD6410}"/>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7"/>
              <a:stretch>
                <a:fillRect/>
              </a:stretch>
            </a:blipFill>
          </p:spPr>
          <p:txBody>
            <a:bodyPr/>
            <a:lstStyle/>
            <a:p>
              <a:endParaRPr lang="en-US" sz="2700"/>
            </a:p>
          </p:txBody>
        </p:sp>
      </p:grpSp>
      <p:sp>
        <p:nvSpPr>
          <p:cNvPr id="29" name="TextBox 28">
            <a:extLst>
              <a:ext uri="{FF2B5EF4-FFF2-40B4-BE49-F238E27FC236}">
                <a16:creationId xmlns:a16="http://schemas.microsoft.com/office/drawing/2014/main" id="{2973D34D-FAED-CF9D-0F35-B6C9B4E20449}"/>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423074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69C2-BD24-61FE-6E5D-10785063100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50B0C00-2897-FCAD-ACCE-CEF9B4850619}"/>
              </a:ext>
            </a:extLst>
          </p:cNvPr>
          <p:cNvSpPr txBox="1"/>
          <p:nvPr/>
        </p:nvSpPr>
        <p:spPr>
          <a:xfrm>
            <a:off x="695885" y="393326"/>
            <a:ext cx="106265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55833D"/>
                </a:solidFill>
                <a:ea typeface="Calibri"/>
                <a:cs typeface="Calibri"/>
              </a:rPr>
              <a:t>Methodology – Evidence of Completion</a:t>
            </a:r>
            <a:endParaRPr lang="en-US" sz="4800" b="1">
              <a:solidFill>
                <a:srgbClr val="55833D"/>
              </a:solidFill>
              <a:latin typeface="Calibri"/>
              <a:ea typeface="Calibri"/>
              <a:cs typeface="Calibri"/>
            </a:endParaRPr>
          </a:p>
        </p:txBody>
      </p:sp>
      <p:sp>
        <p:nvSpPr>
          <p:cNvPr id="13" name="TextBox 12">
            <a:extLst>
              <a:ext uri="{FF2B5EF4-FFF2-40B4-BE49-F238E27FC236}">
                <a16:creationId xmlns:a16="http://schemas.microsoft.com/office/drawing/2014/main" id="{1FC12306-5737-9815-420A-EF0E89C31E46}"/>
              </a:ext>
            </a:extLst>
          </p:cNvPr>
          <p:cNvSpPr txBox="1"/>
          <p:nvPr/>
        </p:nvSpPr>
        <p:spPr>
          <a:xfrm>
            <a:off x="2200165" y="1795508"/>
            <a:ext cx="69229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Garet"/>
                <a:ea typeface="Calibri"/>
                <a:cs typeface="Calibri"/>
              </a:rPr>
              <a:t>Data Classifying and Resizing</a:t>
            </a:r>
            <a:endParaRPr lang="en-US" sz="3600" b="1">
              <a:latin typeface="Garet"/>
            </a:endParaRPr>
          </a:p>
        </p:txBody>
      </p:sp>
      <p:sp>
        <p:nvSpPr>
          <p:cNvPr id="14" name="TextBox 13">
            <a:extLst>
              <a:ext uri="{FF2B5EF4-FFF2-40B4-BE49-F238E27FC236}">
                <a16:creationId xmlns:a16="http://schemas.microsoft.com/office/drawing/2014/main" id="{A95536B4-D5CD-0544-7491-FF55E63C8D81}"/>
              </a:ext>
            </a:extLst>
          </p:cNvPr>
          <p:cNvSpPr txBox="1"/>
          <p:nvPr/>
        </p:nvSpPr>
        <p:spPr>
          <a:xfrm>
            <a:off x="2200166" y="2779380"/>
            <a:ext cx="109853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Using python libraries classified and resized all the collected image data</a:t>
            </a:r>
            <a:endParaRPr lang="en-US" sz="2800">
              <a:ea typeface="Calibri"/>
              <a:cs typeface="Calibri"/>
            </a:endParaRPr>
          </a:p>
        </p:txBody>
      </p:sp>
      <p:pic>
        <p:nvPicPr>
          <p:cNvPr id="18" name="Graphic 53" descr="Badge with solid fill">
            <a:extLst>
              <a:ext uri="{FF2B5EF4-FFF2-40B4-BE49-F238E27FC236}">
                <a16:creationId xmlns:a16="http://schemas.microsoft.com/office/drawing/2014/main" id="{1CD9ECCB-5356-E650-E2E5-98BCC3A378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2086" y="1816070"/>
            <a:ext cx="710909" cy="710909"/>
          </a:xfrm>
          <a:prstGeom prst="rect">
            <a:avLst/>
          </a:prstGeom>
        </p:spPr>
      </p:pic>
      <p:sp>
        <p:nvSpPr>
          <p:cNvPr id="19" name="Flowchart: Connector 18">
            <a:extLst>
              <a:ext uri="{FF2B5EF4-FFF2-40B4-BE49-F238E27FC236}">
                <a16:creationId xmlns:a16="http://schemas.microsoft.com/office/drawing/2014/main" id="{ED62A096-6328-13EA-550A-FEA91C93559D}"/>
              </a:ext>
            </a:extLst>
          </p:cNvPr>
          <p:cNvSpPr/>
          <p:nvPr/>
        </p:nvSpPr>
        <p:spPr>
          <a:xfrm>
            <a:off x="1159314" y="1786288"/>
            <a:ext cx="839947" cy="762852"/>
          </a:xfrm>
          <a:prstGeom prst="flowChartConnector">
            <a:avLst/>
          </a:prstGeom>
          <a:noFill/>
          <a:ln w="76200">
            <a:solidFill>
              <a:srgbClr val="6BA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pic>
        <p:nvPicPr>
          <p:cNvPr id="2" name="Picture 1">
            <a:extLst>
              <a:ext uri="{FF2B5EF4-FFF2-40B4-BE49-F238E27FC236}">
                <a16:creationId xmlns:a16="http://schemas.microsoft.com/office/drawing/2014/main" id="{202F1A1D-15C0-A336-DA3D-B68CA4F8FB50}"/>
              </a:ext>
            </a:extLst>
          </p:cNvPr>
          <p:cNvPicPr>
            <a:picLocks noChangeAspect="1"/>
          </p:cNvPicPr>
          <p:nvPr/>
        </p:nvPicPr>
        <p:blipFill>
          <a:blip r:embed="rId4"/>
          <a:stretch>
            <a:fillRect/>
          </a:stretch>
        </p:blipFill>
        <p:spPr>
          <a:xfrm>
            <a:off x="687762" y="3716151"/>
            <a:ext cx="8239125" cy="4905375"/>
          </a:xfrm>
          <a:prstGeom prst="rect">
            <a:avLst/>
          </a:prstGeom>
        </p:spPr>
      </p:pic>
      <p:pic>
        <p:nvPicPr>
          <p:cNvPr id="9" name="Picture 8">
            <a:extLst>
              <a:ext uri="{FF2B5EF4-FFF2-40B4-BE49-F238E27FC236}">
                <a16:creationId xmlns:a16="http://schemas.microsoft.com/office/drawing/2014/main" id="{19CF5156-E4B9-A129-F1E2-490B79FC16E2}"/>
              </a:ext>
            </a:extLst>
          </p:cNvPr>
          <p:cNvPicPr>
            <a:picLocks noChangeAspect="1"/>
          </p:cNvPicPr>
          <p:nvPr/>
        </p:nvPicPr>
        <p:blipFill>
          <a:blip r:embed="rId5"/>
          <a:stretch>
            <a:fillRect/>
          </a:stretch>
        </p:blipFill>
        <p:spPr>
          <a:xfrm>
            <a:off x="9232246" y="3721753"/>
            <a:ext cx="7878858" cy="4904816"/>
          </a:xfrm>
          <a:prstGeom prst="rect">
            <a:avLst/>
          </a:prstGeom>
        </p:spPr>
      </p:pic>
      <p:grpSp>
        <p:nvGrpSpPr>
          <p:cNvPr id="15" name="Group 5">
            <a:extLst>
              <a:ext uri="{FF2B5EF4-FFF2-40B4-BE49-F238E27FC236}">
                <a16:creationId xmlns:a16="http://schemas.microsoft.com/office/drawing/2014/main" id="{BC804CC5-270B-B8E8-B3AB-9539AEFB2E34}"/>
              </a:ext>
            </a:extLst>
          </p:cNvPr>
          <p:cNvGrpSpPr/>
          <p:nvPr/>
        </p:nvGrpSpPr>
        <p:grpSpPr>
          <a:xfrm>
            <a:off x="15144234" y="-1947219"/>
            <a:ext cx="4593419" cy="4523268"/>
            <a:chOff x="0" y="0"/>
            <a:chExt cx="812800" cy="812800"/>
          </a:xfrm>
          <a:noFill/>
        </p:grpSpPr>
        <p:sp>
          <p:nvSpPr>
            <p:cNvPr id="11" name="Freeform 6">
              <a:extLst>
                <a:ext uri="{FF2B5EF4-FFF2-40B4-BE49-F238E27FC236}">
                  <a16:creationId xmlns:a16="http://schemas.microsoft.com/office/drawing/2014/main" id="{97644DE1-0C62-5162-D5B5-01476D220C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12" name="TextBox 7">
              <a:extLst>
                <a:ext uri="{FF2B5EF4-FFF2-40B4-BE49-F238E27FC236}">
                  <a16:creationId xmlns:a16="http://schemas.microsoft.com/office/drawing/2014/main" id="{4917A83D-5789-AE04-C182-A2FA45FEDF4D}"/>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17" name="Freeform 9">
            <a:extLst>
              <a:ext uri="{FF2B5EF4-FFF2-40B4-BE49-F238E27FC236}">
                <a16:creationId xmlns:a16="http://schemas.microsoft.com/office/drawing/2014/main" id="{EE929515-4A47-97A2-B711-AC0FF6E814A8}"/>
              </a:ext>
            </a:extLst>
          </p:cNvPr>
          <p:cNvSpPr/>
          <p:nvPr/>
        </p:nvSpPr>
        <p:spPr>
          <a:xfrm>
            <a:off x="16223391" y="-988541"/>
            <a:ext cx="2447667" cy="261025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grpSp>
        <p:nvGrpSpPr>
          <p:cNvPr id="33" name="Group 32">
            <a:extLst>
              <a:ext uri="{FF2B5EF4-FFF2-40B4-BE49-F238E27FC236}">
                <a16:creationId xmlns:a16="http://schemas.microsoft.com/office/drawing/2014/main" id="{C23D644A-FB15-4E52-5513-E436164DAB2A}"/>
              </a:ext>
            </a:extLst>
          </p:cNvPr>
          <p:cNvGrpSpPr/>
          <p:nvPr/>
        </p:nvGrpSpPr>
        <p:grpSpPr>
          <a:xfrm>
            <a:off x="18881" y="9156530"/>
            <a:ext cx="18288000" cy="1124742"/>
            <a:chOff x="0" y="-192881"/>
            <a:chExt cx="24416939" cy="999771"/>
          </a:xfrm>
        </p:grpSpPr>
        <p:grpSp>
          <p:nvGrpSpPr>
            <p:cNvPr id="29" name="Group 33">
              <a:extLst>
                <a:ext uri="{FF2B5EF4-FFF2-40B4-BE49-F238E27FC236}">
                  <a16:creationId xmlns:a16="http://schemas.microsoft.com/office/drawing/2014/main" id="{F6FB979E-6543-3180-8C8C-D65AC45BC5B6}"/>
                </a:ext>
              </a:extLst>
            </p:cNvPr>
            <p:cNvGrpSpPr/>
            <p:nvPr/>
          </p:nvGrpSpPr>
          <p:grpSpPr>
            <a:xfrm>
              <a:off x="0" y="-192881"/>
              <a:ext cx="24416939" cy="999771"/>
              <a:chOff x="0" y="-38100"/>
              <a:chExt cx="4823099" cy="197486"/>
            </a:xfrm>
          </p:grpSpPr>
          <p:sp>
            <p:nvSpPr>
              <p:cNvPr id="31" name="Freeform 34">
                <a:extLst>
                  <a:ext uri="{FF2B5EF4-FFF2-40B4-BE49-F238E27FC236}">
                    <a16:creationId xmlns:a16="http://schemas.microsoft.com/office/drawing/2014/main" id="{55E99297-842B-2AA6-7C70-E25E4BE164D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2" name="TextBox 35">
                <a:extLst>
                  <a:ext uri="{FF2B5EF4-FFF2-40B4-BE49-F238E27FC236}">
                    <a16:creationId xmlns:a16="http://schemas.microsoft.com/office/drawing/2014/main" id="{0B20D15E-89AC-2AF1-6817-57D927936F4E}"/>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30" name="Freeform 36">
              <a:extLst>
                <a:ext uri="{FF2B5EF4-FFF2-40B4-BE49-F238E27FC236}">
                  <a16:creationId xmlns:a16="http://schemas.microsoft.com/office/drawing/2014/main" id="{2835BF5B-2864-FFC8-7784-5E5ADD371D32}"/>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6"/>
              <a:stretch>
                <a:fillRect/>
              </a:stretch>
            </a:blipFill>
          </p:spPr>
          <p:txBody>
            <a:bodyPr/>
            <a:lstStyle/>
            <a:p>
              <a:endParaRPr lang="en-US" sz="2700"/>
            </a:p>
          </p:txBody>
        </p:sp>
      </p:grpSp>
      <p:sp>
        <p:nvSpPr>
          <p:cNvPr id="35" name="TextBox 34">
            <a:extLst>
              <a:ext uri="{FF2B5EF4-FFF2-40B4-BE49-F238E27FC236}">
                <a16:creationId xmlns:a16="http://schemas.microsoft.com/office/drawing/2014/main" id="{AA1B7BFA-3539-3467-101D-8D1E5C3E1F1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472674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93648-C041-D3D3-EC62-4185876C714E}"/>
            </a:ext>
          </a:extLst>
        </p:cNvPr>
        <p:cNvGrpSpPr/>
        <p:nvPr/>
      </p:nvGrpSpPr>
      <p:grpSpPr>
        <a:xfrm>
          <a:off x="0" y="0"/>
          <a:ext cx="0" cy="0"/>
          <a:chOff x="0" y="0"/>
          <a:chExt cx="0" cy="0"/>
        </a:xfrm>
      </p:grpSpPr>
      <p:sp>
        <p:nvSpPr>
          <p:cNvPr id="20" name="Freeform 17">
            <a:extLst>
              <a:ext uri="{FF2B5EF4-FFF2-40B4-BE49-F238E27FC236}">
                <a16:creationId xmlns:a16="http://schemas.microsoft.com/office/drawing/2014/main" id="{DD504081-AA30-8A3B-C691-34B0CED519E1}"/>
              </a:ext>
            </a:extLst>
          </p:cNvPr>
          <p:cNvSpPr/>
          <p:nvPr/>
        </p:nvSpPr>
        <p:spPr>
          <a:xfrm rot="1860000">
            <a:off x="-742081" y="6368043"/>
            <a:ext cx="3521007" cy="4042940"/>
          </a:xfrm>
          <a:custGeom>
            <a:avLst/>
            <a:gdLst/>
            <a:ahLst/>
            <a:cxnLst/>
            <a:rect l="l" t="t" r="r" b="b"/>
            <a:pathLst>
              <a:path w="3553664" h="3846998">
                <a:moveTo>
                  <a:pt x="0" y="0"/>
                </a:moveTo>
                <a:lnTo>
                  <a:pt x="3553665" y="0"/>
                </a:lnTo>
                <a:lnTo>
                  <a:pt x="3553665" y="3846998"/>
                </a:lnTo>
                <a:lnTo>
                  <a:pt x="0" y="3846998"/>
                </a:lnTo>
                <a:lnTo>
                  <a:pt x="0" y="0"/>
                </a:lnTo>
                <a:close/>
              </a:path>
            </a:pathLst>
          </a:custGeom>
          <a:blipFill>
            <a:blip r:embed="rId2"/>
            <a:stretch>
              <a:fillRect/>
            </a:stretch>
          </a:blipFill>
        </p:spPr>
        <p:txBody>
          <a:bodyPr/>
          <a:lstStyle/>
          <a:p>
            <a:endParaRPr lang="en-US"/>
          </a:p>
        </p:txBody>
      </p:sp>
      <p:sp>
        <p:nvSpPr>
          <p:cNvPr id="8" name="TextBox 7">
            <a:extLst>
              <a:ext uri="{FF2B5EF4-FFF2-40B4-BE49-F238E27FC236}">
                <a16:creationId xmlns:a16="http://schemas.microsoft.com/office/drawing/2014/main" id="{5DA0A853-7C30-F7E1-0EB5-FEF639A40666}"/>
              </a:ext>
            </a:extLst>
          </p:cNvPr>
          <p:cNvSpPr txBox="1"/>
          <p:nvPr/>
        </p:nvSpPr>
        <p:spPr>
          <a:xfrm>
            <a:off x="695885" y="393326"/>
            <a:ext cx="106265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55833D"/>
                </a:solidFill>
                <a:ea typeface="Calibri"/>
                <a:cs typeface="Calibri"/>
              </a:rPr>
              <a:t>Methodology – Evidence of Completion</a:t>
            </a:r>
            <a:endParaRPr lang="en-US" sz="4800" b="1">
              <a:solidFill>
                <a:srgbClr val="55833D"/>
              </a:solidFill>
              <a:latin typeface="Calibri"/>
              <a:ea typeface="Calibri"/>
              <a:cs typeface="Calibri"/>
            </a:endParaRPr>
          </a:p>
        </p:txBody>
      </p:sp>
      <p:sp>
        <p:nvSpPr>
          <p:cNvPr id="13" name="TextBox 12">
            <a:extLst>
              <a:ext uri="{FF2B5EF4-FFF2-40B4-BE49-F238E27FC236}">
                <a16:creationId xmlns:a16="http://schemas.microsoft.com/office/drawing/2014/main" id="{116D811B-867A-7233-4186-F5A6E7872D11}"/>
              </a:ext>
            </a:extLst>
          </p:cNvPr>
          <p:cNvSpPr txBox="1"/>
          <p:nvPr/>
        </p:nvSpPr>
        <p:spPr>
          <a:xfrm>
            <a:off x="2200165" y="1795508"/>
            <a:ext cx="69229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Garet"/>
                <a:ea typeface="Calibri"/>
                <a:cs typeface="Calibri"/>
              </a:rPr>
              <a:t>Model Architecture</a:t>
            </a:r>
            <a:endParaRPr lang="en-US"/>
          </a:p>
        </p:txBody>
      </p:sp>
      <p:sp>
        <p:nvSpPr>
          <p:cNvPr id="14" name="TextBox 13">
            <a:extLst>
              <a:ext uri="{FF2B5EF4-FFF2-40B4-BE49-F238E27FC236}">
                <a16:creationId xmlns:a16="http://schemas.microsoft.com/office/drawing/2014/main" id="{D1F85E1A-BCE7-7D2D-0063-5D34639DD185}"/>
              </a:ext>
            </a:extLst>
          </p:cNvPr>
          <p:cNvSpPr txBox="1"/>
          <p:nvPr/>
        </p:nvSpPr>
        <p:spPr>
          <a:xfrm>
            <a:off x="2200166" y="2779380"/>
            <a:ext cx="1098539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b="1" err="1">
                <a:ea typeface="Calibri"/>
                <a:cs typeface="Calibri"/>
              </a:rPr>
              <a:t>Xception</a:t>
            </a:r>
            <a:r>
              <a:rPr lang="en-US" sz="2800" b="1">
                <a:ea typeface="Calibri"/>
                <a:cs typeface="Calibri"/>
              </a:rPr>
              <a:t> used for image classification :</a:t>
            </a:r>
            <a:endParaRPr lang="en-US"/>
          </a:p>
          <a:p>
            <a:pPr marL="1371600" lvl="2" indent="-457200">
              <a:buFont typeface="Wingdings"/>
              <a:buChar char="§"/>
            </a:pPr>
            <a:r>
              <a:rPr lang="en-US" sz="2800" b="1">
                <a:ea typeface="Calibri"/>
                <a:cs typeface="Calibri"/>
              </a:rPr>
              <a:t>Dense layer : </a:t>
            </a:r>
            <a:r>
              <a:rPr lang="en-US" sz="2800">
                <a:ea typeface="+mn-lt"/>
                <a:cs typeface="+mn-lt"/>
              </a:rPr>
              <a:t>These fully connected layers help the model to learn complex features.</a:t>
            </a:r>
          </a:p>
          <a:p>
            <a:pPr marL="1371600" lvl="2" indent="-457200">
              <a:buFont typeface="Wingdings"/>
              <a:buChar char="§"/>
            </a:pPr>
            <a:r>
              <a:rPr lang="en-US" sz="2800" b="1" err="1">
                <a:ea typeface="Calibri"/>
                <a:cs typeface="Calibri"/>
              </a:rPr>
              <a:t>BatchNormalization</a:t>
            </a:r>
            <a:r>
              <a:rPr lang="en-US" sz="2800" b="1">
                <a:ea typeface="Calibri"/>
                <a:cs typeface="Calibri"/>
              </a:rPr>
              <a:t> Layer : </a:t>
            </a:r>
            <a:r>
              <a:rPr lang="en-US" sz="2800">
                <a:ea typeface="+mn-lt"/>
                <a:cs typeface="+mn-lt"/>
              </a:rPr>
              <a:t>Normalizes the output of the previous layer, which helps in stabilizing training.</a:t>
            </a:r>
          </a:p>
          <a:p>
            <a:pPr marL="1371600" lvl="2" indent="-457200">
              <a:buFont typeface="Wingdings"/>
              <a:buChar char="§"/>
            </a:pPr>
            <a:r>
              <a:rPr lang="en-US" sz="2800" b="1">
                <a:ea typeface="Calibri"/>
                <a:cs typeface="Calibri"/>
              </a:rPr>
              <a:t>Dropout Layer :</a:t>
            </a:r>
            <a:r>
              <a:rPr lang="en-US" sz="2800">
                <a:ea typeface="Calibri"/>
                <a:cs typeface="Calibri"/>
              </a:rPr>
              <a:t> </a:t>
            </a:r>
            <a:r>
              <a:rPr lang="en-US" sz="2800">
                <a:ea typeface="+mn-lt"/>
                <a:cs typeface="+mn-lt"/>
              </a:rPr>
              <a:t>Helps prevent overfitting</a:t>
            </a:r>
            <a:endParaRPr lang="en-US" sz="2800">
              <a:ea typeface="Calibri"/>
              <a:cs typeface="Calibri"/>
            </a:endParaRPr>
          </a:p>
          <a:p>
            <a:pPr marL="1371600" lvl="2" indent="-457200">
              <a:buFont typeface="Wingdings"/>
              <a:buChar char="§"/>
            </a:pPr>
            <a:endParaRPr lang="en-US" sz="2800">
              <a:ea typeface="Calibri"/>
              <a:cs typeface="Calibri"/>
            </a:endParaRPr>
          </a:p>
          <a:p>
            <a:r>
              <a:rPr lang="en-US" sz="2800" b="1">
                <a:ea typeface="Calibri"/>
                <a:cs typeface="Calibri"/>
              </a:rPr>
              <a:t>  </a:t>
            </a:r>
          </a:p>
        </p:txBody>
      </p:sp>
      <p:pic>
        <p:nvPicPr>
          <p:cNvPr id="11" name="Graphic 3" descr="Badge 3 with solid fill">
            <a:extLst>
              <a:ext uri="{FF2B5EF4-FFF2-40B4-BE49-F238E27FC236}">
                <a16:creationId xmlns:a16="http://schemas.microsoft.com/office/drawing/2014/main" id="{E0BB5835-51C4-0D7A-E710-A3C8FE77B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964" y="1831606"/>
            <a:ext cx="620195" cy="638337"/>
          </a:xfrm>
          <a:prstGeom prst="rect">
            <a:avLst/>
          </a:prstGeom>
        </p:spPr>
      </p:pic>
      <p:sp>
        <p:nvSpPr>
          <p:cNvPr id="12" name="Flowchart: Connector 11">
            <a:extLst>
              <a:ext uri="{FF2B5EF4-FFF2-40B4-BE49-F238E27FC236}">
                <a16:creationId xmlns:a16="http://schemas.microsoft.com/office/drawing/2014/main" id="{FD50ED26-8BE0-4BF8-9583-344F86EA8433}"/>
              </a:ext>
            </a:extLst>
          </p:cNvPr>
          <p:cNvSpPr/>
          <p:nvPr/>
        </p:nvSpPr>
        <p:spPr>
          <a:xfrm>
            <a:off x="1315958" y="1816199"/>
            <a:ext cx="640375" cy="653995"/>
          </a:xfrm>
          <a:prstGeom prst="flowChartConnector">
            <a:avLst/>
          </a:prstGeom>
          <a:noFill/>
          <a:ln w="76200">
            <a:solidFill>
              <a:srgbClr val="6BA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pic>
        <p:nvPicPr>
          <p:cNvPr id="2" name="Picture 1">
            <a:extLst>
              <a:ext uri="{FF2B5EF4-FFF2-40B4-BE49-F238E27FC236}">
                <a16:creationId xmlns:a16="http://schemas.microsoft.com/office/drawing/2014/main" id="{D3C17B01-1EC1-8B86-2C65-711F080B061A}"/>
              </a:ext>
            </a:extLst>
          </p:cNvPr>
          <p:cNvPicPr>
            <a:picLocks noChangeAspect="1"/>
          </p:cNvPicPr>
          <p:nvPr/>
        </p:nvPicPr>
        <p:blipFill>
          <a:blip r:embed="rId5"/>
          <a:stretch>
            <a:fillRect/>
          </a:stretch>
        </p:blipFill>
        <p:spPr>
          <a:xfrm>
            <a:off x="10253663" y="5148134"/>
            <a:ext cx="7310824" cy="3821328"/>
          </a:xfrm>
          <a:prstGeom prst="rect">
            <a:avLst/>
          </a:prstGeom>
        </p:spPr>
      </p:pic>
      <p:grpSp>
        <p:nvGrpSpPr>
          <p:cNvPr id="28" name="Group 32">
            <a:extLst>
              <a:ext uri="{FF2B5EF4-FFF2-40B4-BE49-F238E27FC236}">
                <a16:creationId xmlns:a16="http://schemas.microsoft.com/office/drawing/2014/main" id="{96CD8B9A-2DC8-6262-8A4E-ADC59EDBFC3F}"/>
              </a:ext>
            </a:extLst>
          </p:cNvPr>
          <p:cNvGrpSpPr/>
          <p:nvPr/>
        </p:nvGrpSpPr>
        <p:grpSpPr>
          <a:xfrm>
            <a:off x="18881" y="9156530"/>
            <a:ext cx="18288000" cy="1124742"/>
            <a:chOff x="0" y="-192881"/>
            <a:chExt cx="24416939" cy="999771"/>
          </a:xfrm>
        </p:grpSpPr>
        <p:grpSp>
          <p:nvGrpSpPr>
            <p:cNvPr id="24" name="Group 33">
              <a:extLst>
                <a:ext uri="{FF2B5EF4-FFF2-40B4-BE49-F238E27FC236}">
                  <a16:creationId xmlns:a16="http://schemas.microsoft.com/office/drawing/2014/main" id="{27DFEC9D-5DFC-8248-B748-EDA7235DF4C1}"/>
                </a:ext>
              </a:extLst>
            </p:cNvPr>
            <p:cNvGrpSpPr/>
            <p:nvPr/>
          </p:nvGrpSpPr>
          <p:grpSpPr>
            <a:xfrm>
              <a:off x="0" y="-192881"/>
              <a:ext cx="24416939" cy="999771"/>
              <a:chOff x="0" y="-38100"/>
              <a:chExt cx="4823099" cy="197486"/>
            </a:xfrm>
          </p:grpSpPr>
          <p:sp>
            <p:nvSpPr>
              <p:cNvPr id="26" name="Freeform 34">
                <a:extLst>
                  <a:ext uri="{FF2B5EF4-FFF2-40B4-BE49-F238E27FC236}">
                    <a16:creationId xmlns:a16="http://schemas.microsoft.com/office/drawing/2014/main" id="{C7ABF372-248B-B042-69E3-3941481113C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7" name="TextBox 35">
                <a:extLst>
                  <a:ext uri="{FF2B5EF4-FFF2-40B4-BE49-F238E27FC236}">
                    <a16:creationId xmlns:a16="http://schemas.microsoft.com/office/drawing/2014/main" id="{0BF1C27A-4571-AF70-08A2-E3FC885A66AE}"/>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5" name="Freeform 36">
              <a:extLst>
                <a:ext uri="{FF2B5EF4-FFF2-40B4-BE49-F238E27FC236}">
                  <a16:creationId xmlns:a16="http://schemas.microsoft.com/office/drawing/2014/main" id="{C9953745-E5FB-69A8-C93E-EB95A9AE476C}"/>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6"/>
              <a:stretch>
                <a:fillRect/>
              </a:stretch>
            </a:blipFill>
          </p:spPr>
          <p:txBody>
            <a:bodyPr/>
            <a:lstStyle/>
            <a:p>
              <a:endParaRPr lang="en-US" sz="2700"/>
            </a:p>
          </p:txBody>
        </p:sp>
      </p:grpSp>
      <p:sp>
        <p:nvSpPr>
          <p:cNvPr id="30" name="TextBox 29">
            <a:extLst>
              <a:ext uri="{FF2B5EF4-FFF2-40B4-BE49-F238E27FC236}">
                <a16:creationId xmlns:a16="http://schemas.microsoft.com/office/drawing/2014/main" id="{3DD1E89F-32B0-726F-E455-6A08DD4A58EB}"/>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2080223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EA81A-A479-FD7B-1E7D-983DAD3F0F2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A1B3E49-4A57-574A-5786-22F9F6059631}"/>
              </a:ext>
            </a:extLst>
          </p:cNvPr>
          <p:cNvSpPr txBox="1"/>
          <p:nvPr/>
        </p:nvSpPr>
        <p:spPr>
          <a:xfrm>
            <a:off x="695885" y="393326"/>
            <a:ext cx="106265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55833D"/>
                </a:solidFill>
                <a:ea typeface="Calibri"/>
                <a:cs typeface="Calibri"/>
              </a:rPr>
              <a:t>Methodology – Evidence of Completion</a:t>
            </a:r>
            <a:endParaRPr lang="en-US" sz="4800" b="1">
              <a:solidFill>
                <a:srgbClr val="55833D"/>
              </a:solidFill>
              <a:latin typeface="Calibri"/>
              <a:ea typeface="Calibri"/>
              <a:cs typeface="Calibri"/>
            </a:endParaRPr>
          </a:p>
        </p:txBody>
      </p:sp>
      <p:sp>
        <p:nvSpPr>
          <p:cNvPr id="13" name="TextBox 12">
            <a:extLst>
              <a:ext uri="{FF2B5EF4-FFF2-40B4-BE49-F238E27FC236}">
                <a16:creationId xmlns:a16="http://schemas.microsoft.com/office/drawing/2014/main" id="{CB1F4B95-21D8-6082-984E-F42EB2C676CC}"/>
              </a:ext>
            </a:extLst>
          </p:cNvPr>
          <p:cNvSpPr txBox="1"/>
          <p:nvPr/>
        </p:nvSpPr>
        <p:spPr>
          <a:xfrm>
            <a:off x="2200165" y="1795508"/>
            <a:ext cx="69229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Garet"/>
                <a:ea typeface="Calibri"/>
                <a:cs typeface="Calibri"/>
              </a:rPr>
              <a:t>Training</a:t>
            </a:r>
            <a:endParaRPr lang="en-US"/>
          </a:p>
        </p:txBody>
      </p:sp>
      <p:sp>
        <p:nvSpPr>
          <p:cNvPr id="14" name="TextBox 13">
            <a:extLst>
              <a:ext uri="{FF2B5EF4-FFF2-40B4-BE49-F238E27FC236}">
                <a16:creationId xmlns:a16="http://schemas.microsoft.com/office/drawing/2014/main" id="{E1894314-07AB-285E-728F-E923968CD29E}"/>
              </a:ext>
            </a:extLst>
          </p:cNvPr>
          <p:cNvSpPr txBox="1"/>
          <p:nvPr/>
        </p:nvSpPr>
        <p:spPr>
          <a:xfrm>
            <a:off x="2200166" y="2779380"/>
            <a:ext cx="1098539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b="1">
                <a:ea typeface="+mn-lt"/>
                <a:cs typeface="+mn-lt"/>
              </a:rPr>
              <a:t>Optimizer: </a:t>
            </a:r>
            <a:r>
              <a:rPr lang="en-US" sz="2400">
                <a:ea typeface="+mn-lt"/>
                <a:cs typeface="+mn-lt"/>
              </a:rPr>
              <a:t>Adam optimizer for efficient gradient decent</a:t>
            </a:r>
          </a:p>
          <a:p>
            <a:pPr marL="457200" indent="-457200">
              <a:buFont typeface="Arial"/>
              <a:buChar char="•"/>
            </a:pPr>
            <a:r>
              <a:rPr lang="en-US" sz="2800" b="1">
                <a:ea typeface="Calibri"/>
                <a:cs typeface="Calibri"/>
              </a:rPr>
              <a:t>Loss Function:</a:t>
            </a:r>
            <a:r>
              <a:rPr lang="en-US" sz="2800">
                <a:ea typeface="+mn-lt"/>
                <a:cs typeface="+mn-lt"/>
              </a:rPr>
              <a:t> </a:t>
            </a:r>
            <a:r>
              <a:rPr lang="en-US" sz="2400" err="1">
                <a:ea typeface="+mn-lt"/>
                <a:cs typeface="+mn-lt"/>
              </a:rPr>
              <a:t>categorical_crossentropy</a:t>
            </a:r>
            <a:r>
              <a:rPr lang="en-US" sz="2400">
                <a:ea typeface="+mn-lt"/>
                <a:cs typeface="+mn-lt"/>
              </a:rPr>
              <a:t> for a multi-class classification problem (pest detection)</a:t>
            </a:r>
            <a:endParaRPr lang="en-US" sz="2400">
              <a:ea typeface="Calibri"/>
              <a:cs typeface="Calibri"/>
            </a:endParaRPr>
          </a:p>
          <a:p>
            <a:r>
              <a:rPr lang="en-US" sz="2800" b="1">
                <a:ea typeface="Calibri"/>
                <a:cs typeface="Calibri"/>
              </a:rPr>
              <a:t>  </a:t>
            </a:r>
          </a:p>
        </p:txBody>
      </p:sp>
      <p:pic>
        <p:nvPicPr>
          <p:cNvPr id="10" name="Graphic 13" descr="Badge 4 with solid fill">
            <a:extLst>
              <a:ext uri="{FF2B5EF4-FFF2-40B4-BE49-F238E27FC236}">
                <a16:creationId xmlns:a16="http://schemas.microsoft.com/office/drawing/2014/main" id="{47766D62-CF70-D0FA-E8D2-BF170CF6378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440474" y="1847940"/>
            <a:ext cx="621421" cy="636868"/>
          </a:xfrm>
          <a:prstGeom prst="rect">
            <a:avLst/>
          </a:prstGeom>
        </p:spPr>
      </p:pic>
      <p:sp>
        <p:nvSpPr>
          <p:cNvPr id="15" name="Flowchart: Connector 14">
            <a:extLst>
              <a:ext uri="{FF2B5EF4-FFF2-40B4-BE49-F238E27FC236}">
                <a16:creationId xmlns:a16="http://schemas.microsoft.com/office/drawing/2014/main" id="{B4CAB29D-D168-53FB-9BFB-7D1D66C8DAFE}"/>
              </a:ext>
            </a:extLst>
          </p:cNvPr>
          <p:cNvSpPr/>
          <p:nvPr/>
        </p:nvSpPr>
        <p:spPr>
          <a:xfrm>
            <a:off x="1438594" y="1833606"/>
            <a:ext cx="618800" cy="645168"/>
          </a:xfrm>
          <a:prstGeom prst="flowChartConnector">
            <a:avLst/>
          </a:prstGeom>
          <a:noFill/>
          <a:ln w="76200">
            <a:solidFill>
              <a:srgbClr val="6BA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pic>
        <p:nvPicPr>
          <p:cNvPr id="16" name="Picture 15">
            <a:extLst>
              <a:ext uri="{FF2B5EF4-FFF2-40B4-BE49-F238E27FC236}">
                <a16:creationId xmlns:a16="http://schemas.microsoft.com/office/drawing/2014/main" id="{B7FE05B2-1E42-2F6D-9AFF-F618F0EC3BC8}"/>
              </a:ext>
            </a:extLst>
          </p:cNvPr>
          <p:cNvPicPr>
            <a:picLocks noChangeAspect="1"/>
          </p:cNvPicPr>
          <p:nvPr/>
        </p:nvPicPr>
        <p:blipFill>
          <a:blip r:embed="rId4"/>
          <a:stretch>
            <a:fillRect/>
          </a:stretch>
        </p:blipFill>
        <p:spPr>
          <a:xfrm>
            <a:off x="4235536" y="4248407"/>
            <a:ext cx="8426793" cy="4570455"/>
          </a:xfrm>
          <a:prstGeom prst="rect">
            <a:avLst/>
          </a:prstGeom>
        </p:spPr>
      </p:pic>
      <p:sp>
        <p:nvSpPr>
          <p:cNvPr id="18" name="Freeform 9">
            <a:extLst>
              <a:ext uri="{FF2B5EF4-FFF2-40B4-BE49-F238E27FC236}">
                <a16:creationId xmlns:a16="http://schemas.microsoft.com/office/drawing/2014/main" id="{C0ACBECF-D6A4-6B6B-E7FD-9BA44656FDB3}"/>
              </a:ext>
            </a:extLst>
          </p:cNvPr>
          <p:cNvSpPr/>
          <p:nvPr/>
        </p:nvSpPr>
        <p:spPr>
          <a:xfrm>
            <a:off x="16223391" y="-988541"/>
            <a:ext cx="2447667" cy="261025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grpSp>
        <p:nvGrpSpPr>
          <p:cNvPr id="22" name="Group 5">
            <a:extLst>
              <a:ext uri="{FF2B5EF4-FFF2-40B4-BE49-F238E27FC236}">
                <a16:creationId xmlns:a16="http://schemas.microsoft.com/office/drawing/2014/main" id="{FDE3F5EA-2B19-1E79-B69F-C78D3EB81869}"/>
              </a:ext>
            </a:extLst>
          </p:cNvPr>
          <p:cNvGrpSpPr/>
          <p:nvPr/>
        </p:nvGrpSpPr>
        <p:grpSpPr>
          <a:xfrm>
            <a:off x="15144234" y="-1947219"/>
            <a:ext cx="4593419" cy="4523268"/>
            <a:chOff x="0" y="0"/>
            <a:chExt cx="812800" cy="812800"/>
          </a:xfrm>
          <a:noFill/>
        </p:grpSpPr>
        <p:sp>
          <p:nvSpPr>
            <p:cNvPr id="20" name="Freeform 6">
              <a:extLst>
                <a:ext uri="{FF2B5EF4-FFF2-40B4-BE49-F238E27FC236}">
                  <a16:creationId xmlns:a16="http://schemas.microsoft.com/office/drawing/2014/main" id="{30559BFF-9E7E-FC9E-54C9-C7A1DB4E1E1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21" name="TextBox 7">
              <a:extLst>
                <a:ext uri="{FF2B5EF4-FFF2-40B4-BE49-F238E27FC236}">
                  <a16:creationId xmlns:a16="http://schemas.microsoft.com/office/drawing/2014/main" id="{E3DDDBF6-8B87-1864-5389-CE3B52F88896}"/>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8" name="Group 32">
            <a:extLst>
              <a:ext uri="{FF2B5EF4-FFF2-40B4-BE49-F238E27FC236}">
                <a16:creationId xmlns:a16="http://schemas.microsoft.com/office/drawing/2014/main" id="{7A823CEB-4005-80E7-DE94-9E67504FFEE2}"/>
              </a:ext>
            </a:extLst>
          </p:cNvPr>
          <p:cNvGrpSpPr/>
          <p:nvPr/>
        </p:nvGrpSpPr>
        <p:grpSpPr>
          <a:xfrm>
            <a:off x="18881" y="9156530"/>
            <a:ext cx="18288000" cy="1124742"/>
            <a:chOff x="0" y="-192881"/>
            <a:chExt cx="24416939" cy="999771"/>
          </a:xfrm>
        </p:grpSpPr>
        <p:grpSp>
          <p:nvGrpSpPr>
            <p:cNvPr id="24" name="Group 33">
              <a:extLst>
                <a:ext uri="{FF2B5EF4-FFF2-40B4-BE49-F238E27FC236}">
                  <a16:creationId xmlns:a16="http://schemas.microsoft.com/office/drawing/2014/main" id="{C9B0F48B-E341-816E-A175-93016A58CB16}"/>
                </a:ext>
              </a:extLst>
            </p:cNvPr>
            <p:cNvGrpSpPr/>
            <p:nvPr/>
          </p:nvGrpSpPr>
          <p:grpSpPr>
            <a:xfrm>
              <a:off x="0" y="-192881"/>
              <a:ext cx="24416939" cy="999771"/>
              <a:chOff x="0" y="-38100"/>
              <a:chExt cx="4823099" cy="197486"/>
            </a:xfrm>
          </p:grpSpPr>
          <p:sp>
            <p:nvSpPr>
              <p:cNvPr id="26" name="Freeform 34">
                <a:extLst>
                  <a:ext uri="{FF2B5EF4-FFF2-40B4-BE49-F238E27FC236}">
                    <a16:creationId xmlns:a16="http://schemas.microsoft.com/office/drawing/2014/main" id="{CDED5963-12CA-905D-93F7-D34CFE1EFAB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7" name="TextBox 35">
                <a:extLst>
                  <a:ext uri="{FF2B5EF4-FFF2-40B4-BE49-F238E27FC236}">
                    <a16:creationId xmlns:a16="http://schemas.microsoft.com/office/drawing/2014/main" id="{7FBB2919-C145-61A6-C60F-1AD09A4F956D}"/>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5" name="Freeform 36">
              <a:extLst>
                <a:ext uri="{FF2B5EF4-FFF2-40B4-BE49-F238E27FC236}">
                  <a16:creationId xmlns:a16="http://schemas.microsoft.com/office/drawing/2014/main" id="{D3E674F2-E10F-1CC7-8217-634D8F5C8E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5"/>
              <a:stretch>
                <a:fillRect/>
              </a:stretch>
            </a:blipFill>
          </p:spPr>
          <p:txBody>
            <a:bodyPr/>
            <a:lstStyle/>
            <a:p>
              <a:endParaRPr lang="en-US" sz="2700"/>
            </a:p>
          </p:txBody>
        </p:sp>
      </p:grpSp>
      <p:sp>
        <p:nvSpPr>
          <p:cNvPr id="30" name="TextBox 29">
            <a:extLst>
              <a:ext uri="{FF2B5EF4-FFF2-40B4-BE49-F238E27FC236}">
                <a16:creationId xmlns:a16="http://schemas.microsoft.com/office/drawing/2014/main" id="{28FB6BA0-747F-172E-88D8-93ABA42EBB7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12406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609600" y="0"/>
            <a:ext cx="20267216" cy="1352682"/>
            <a:chOff x="0" y="0"/>
            <a:chExt cx="5337868" cy="356262"/>
          </a:xfrm>
        </p:grpSpPr>
        <p:sp>
          <p:nvSpPr>
            <p:cNvPr id="3" name="Freeform 3"/>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0" name="Freeform 10"/>
          <p:cNvSpPr/>
          <p:nvPr/>
        </p:nvSpPr>
        <p:spPr>
          <a:xfrm>
            <a:off x="43314" y="8473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2" name="Freeform 12"/>
          <p:cNvSpPr/>
          <p:nvPr/>
        </p:nvSpPr>
        <p:spPr>
          <a:xfrm rot="820805">
            <a:off x="-1202681" y="6314219"/>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3" name="Freeform 13"/>
          <p:cNvSpPr/>
          <p:nvPr/>
        </p:nvSpPr>
        <p:spPr>
          <a:xfrm rot="-1591858">
            <a:off x="16511168" y="-33841"/>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4" name="TextBox 2">
            <a:extLst>
              <a:ext uri="{FF2B5EF4-FFF2-40B4-BE49-F238E27FC236}">
                <a16:creationId xmlns:a16="http://schemas.microsoft.com/office/drawing/2014/main" id="{EC754516-F464-4DB7-93AC-E2C3C2F64CD0}"/>
              </a:ext>
            </a:extLst>
          </p:cNvPr>
          <p:cNvSpPr txBox="1"/>
          <p:nvPr/>
        </p:nvSpPr>
        <p:spPr>
          <a:xfrm>
            <a:off x="2937114" y="1756492"/>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Completion and Future Works</a:t>
            </a:r>
            <a:endParaRPr lang="en-US"/>
          </a:p>
        </p:txBody>
      </p:sp>
      <p:sp>
        <p:nvSpPr>
          <p:cNvPr id="31" name="TextBox 17">
            <a:extLst>
              <a:ext uri="{FF2B5EF4-FFF2-40B4-BE49-F238E27FC236}">
                <a16:creationId xmlns:a16="http://schemas.microsoft.com/office/drawing/2014/main" id="{47C0740E-87BD-95BB-2537-92BEDF478385}"/>
              </a:ext>
            </a:extLst>
          </p:cNvPr>
          <p:cNvSpPr txBox="1"/>
          <p:nvPr/>
        </p:nvSpPr>
        <p:spPr>
          <a:xfrm>
            <a:off x="2013135" y="375546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37" name="TextBox 23">
            <a:extLst>
              <a:ext uri="{FF2B5EF4-FFF2-40B4-BE49-F238E27FC236}">
                <a16:creationId xmlns:a16="http://schemas.microsoft.com/office/drawing/2014/main" id="{4B8CDD83-68F2-627B-810D-0ECE016D2BF5}"/>
              </a:ext>
            </a:extLst>
          </p:cNvPr>
          <p:cNvSpPr txBox="1"/>
          <p:nvPr/>
        </p:nvSpPr>
        <p:spPr>
          <a:xfrm>
            <a:off x="2013135" y="610770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9" name="Rectangle 5">
            <a:extLst>
              <a:ext uri="{FF2B5EF4-FFF2-40B4-BE49-F238E27FC236}">
                <a16:creationId xmlns:a16="http://schemas.microsoft.com/office/drawing/2014/main" id="{54DC920D-58D3-E682-487C-D15D6ABDE8E5}"/>
              </a:ext>
            </a:extLst>
          </p:cNvPr>
          <p:cNvSpPr>
            <a:spLocks noChangeArrowheads="1"/>
          </p:cNvSpPr>
          <p:nvPr/>
        </p:nvSpPr>
        <p:spPr bwMode="auto">
          <a:xfrm>
            <a:off x="2939519" y="3692161"/>
            <a:ext cx="9867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endParaRPr lang="en-US" sz="2800" b="1">
              <a:ea typeface="Calibri"/>
              <a:cs typeface="Calibri"/>
            </a:endParaRPr>
          </a:p>
        </p:txBody>
      </p:sp>
      <p:sp>
        <p:nvSpPr>
          <p:cNvPr id="63" name="Rectangle 5">
            <a:extLst>
              <a:ext uri="{FF2B5EF4-FFF2-40B4-BE49-F238E27FC236}">
                <a16:creationId xmlns:a16="http://schemas.microsoft.com/office/drawing/2014/main" id="{568B0B15-2F37-1AA2-9075-34873981BE0E}"/>
              </a:ext>
            </a:extLst>
          </p:cNvPr>
          <p:cNvSpPr>
            <a:spLocks noChangeArrowheads="1"/>
          </p:cNvSpPr>
          <p:nvPr/>
        </p:nvSpPr>
        <p:spPr bwMode="auto">
          <a:xfrm>
            <a:off x="1740837" y="3950716"/>
            <a:ext cx="692843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n-US" sz="2400">
              <a:ea typeface="+mn-lt"/>
              <a:cs typeface="+mn-lt"/>
            </a:endParaRPr>
          </a:p>
          <a:p>
            <a:pPr marL="285750" indent="-285750" algn="just">
              <a:buFont typeface="Arial"/>
              <a:buChar char="•"/>
            </a:pPr>
            <a:r>
              <a:rPr lang="en-US" sz="2400">
                <a:ea typeface="+mn-lt"/>
                <a:cs typeface="+mn-lt"/>
              </a:rPr>
              <a:t>Model has successfully trained to identified the pest from an image, It outputs the identified pest name</a:t>
            </a:r>
          </a:p>
          <a:p>
            <a:pPr algn="just">
              <a:spcBef>
                <a:spcPct val="0"/>
              </a:spcBef>
              <a:spcAft>
                <a:spcPct val="0"/>
              </a:spcAft>
            </a:pPr>
            <a:endParaRPr lang="en-US" sz="2400">
              <a:ea typeface="+mn-lt"/>
              <a:cs typeface="+mn-lt"/>
            </a:endParaRPr>
          </a:p>
        </p:txBody>
      </p:sp>
      <p:sp>
        <p:nvSpPr>
          <p:cNvPr id="65" name="Rectangle 5">
            <a:extLst>
              <a:ext uri="{FF2B5EF4-FFF2-40B4-BE49-F238E27FC236}">
                <a16:creationId xmlns:a16="http://schemas.microsoft.com/office/drawing/2014/main" id="{28B00890-4F1A-2B38-5080-67BB6C948D70}"/>
              </a:ext>
            </a:extLst>
          </p:cNvPr>
          <p:cNvSpPr>
            <a:spLocks noChangeArrowheads="1"/>
          </p:cNvSpPr>
          <p:nvPr/>
        </p:nvSpPr>
        <p:spPr bwMode="auto">
          <a:xfrm>
            <a:off x="1740837" y="5300864"/>
            <a:ext cx="742270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Arial"/>
              <a:buChar char="•"/>
            </a:pPr>
            <a:r>
              <a:rPr lang="en-US" sz="2400">
                <a:ea typeface="+mn-lt"/>
                <a:cs typeface="+mn-lt"/>
              </a:rPr>
              <a:t>After Identifying the pest It suggest the harms that can happen to the plant </a:t>
            </a:r>
            <a:endParaRPr lang="en-US" sz="2400">
              <a:ea typeface="Calibri"/>
              <a:cs typeface="Calibri"/>
            </a:endParaRPr>
          </a:p>
          <a:p>
            <a:pPr marL="285750" indent="-285750" algn="just">
              <a:buFont typeface="Arial"/>
              <a:buChar char="•"/>
            </a:pPr>
            <a:r>
              <a:rPr lang="en-US" sz="2400">
                <a:ea typeface="+mn-lt"/>
                <a:cs typeface="+mn-lt"/>
              </a:rPr>
              <a:t>And it suggests the remedies for the relevant identified pest</a:t>
            </a:r>
          </a:p>
          <a:p>
            <a:pPr algn="just"/>
            <a:endParaRPr lang="en-US" sz="2400">
              <a:ea typeface="+mn-lt"/>
              <a:cs typeface="+mn-lt"/>
            </a:endParaRPr>
          </a:p>
        </p:txBody>
      </p:sp>
      <p:sp>
        <p:nvSpPr>
          <p:cNvPr id="5" name="AutoShape 4">
            <a:extLst>
              <a:ext uri="{FF2B5EF4-FFF2-40B4-BE49-F238E27FC236}">
                <a16:creationId xmlns:a16="http://schemas.microsoft.com/office/drawing/2014/main" id="{F7B15346-2B46-F001-E176-8ACE1F9D8566}"/>
              </a:ext>
            </a:extLst>
          </p:cNvPr>
          <p:cNvSpPr/>
          <p:nvPr/>
        </p:nvSpPr>
        <p:spPr>
          <a:xfrm flipH="1">
            <a:off x="9427742" y="3242859"/>
            <a:ext cx="3948" cy="5191145"/>
          </a:xfrm>
          <a:prstGeom prst="line">
            <a:avLst/>
          </a:prstGeom>
          <a:ln w="19050" cap="flat">
            <a:solidFill>
              <a:srgbClr val="659D3B"/>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a:ea typeface="+mn-ea"/>
              <a:cs typeface="+mn-cs"/>
            </a:endParaRPr>
          </a:p>
        </p:txBody>
      </p:sp>
      <p:sp>
        <p:nvSpPr>
          <p:cNvPr id="7" name="TextBox 18">
            <a:extLst>
              <a:ext uri="{FF2B5EF4-FFF2-40B4-BE49-F238E27FC236}">
                <a16:creationId xmlns:a16="http://schemas.microsoft.com/office/drawing/2014/main" id="{41A44162-0936-4807-7727-96EE5D8BB12F}"/>
              </a:ext>
            </a:extLst>
          </p:cNvPr>
          <p:cNvSpPr txBox="1"/>
          <p:nvPr/>
        </p:nvSpPr>
        <p:spPr>
          <a:xfrm>
            <a:off x="2277279" y="3240443"/>
            <a:ext cx="5277503" cy="43088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a:lnSpc>
                <a:spcPct val="100000"/>
              </a:lnSpc>
              <a:spcBef>
                <a:spcPct val="0"/>
              </a:spcBef>
              <a:spcAft>
                <a:spcPts val="0"/>
              </a:spcAft>
              <a:buNone/>
              <a:tabLst/>
              <a:defRPr/>
            </a:pPr>
            <a:r>
              <a:rPr kumimoji="0" lang="en-US" sz="2800" b="1" i="0" u="none" strike="noStrike" kern="1200" cap="none" spc="0" normalizeH="0" baseline="0" noProof="0">
                <a:ln>
                  <a:noFill/>
                </a:ln>
                <a:solidFill>
                  <a:srgbClr val="233C0D"/>
                </a:solidFill>
                <a:effectLst/>
                <a:uLnTx/>
                <a:uFillTx/>
                <a:latin typeface="Cambria"/>
                <a:ea typeface="Cambria"/>
                <a:cs typeface="Garet"/>
                <a:sym typeface="Garet"/>
              </a:rPr>
              <a:t>Completed </a:t>
            </a:r>
            <a:r>
              <a:rPr lang="en-US" sz="2800" b="1">
                <a:solidFill>
                  <a:srgbClr val="233C0D"/>
                </a:solidFill>
                <a:latin typeface="Cambria"/>
                <a:ea typeface="Cambria"/>
                <a:cs typeface="Garet"/>
                <a:sym typeface="Garet"/>
              </a:rPr>
              <a:t>Components(PP1)</a:t>
            </a:r>
            <a:endParaRPr lang="en-US" sz="2800">
              <a:ea typeface="Calibri"/>
              <a:cs typeface="Calibri"/>
            </a:endParaRPr>
          </a:p>
        </p:txBody>
      </p:sp>
      <p:sp>
        <p:nvSpPr>
          <p:cNvPr id="9" name="TextBox 18">
            <a:extLst>
              <a:ext uri="{FF2B5EF4-FFF2-40B4-BE49-F238E27FC236}">
                <a16:creationId xmlns:a16="http://schemas.microsoft.com/office/drawing/2014/main" id="{658938E7-A593-8B24-CD03-A392197062CB}"/>
              </a:ext>
            </a:extLst>
          </p:cNvPr>
          <p:cNvSpPr txBox="1"/>
          <p:nvPr/>
        </p:nvSpPr>
        <p:spPr>
          <a:xfrm>
            <a:off x="11513954" y="3240443"/>
            <a:ext cx="5277503" cy="43088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a:lnSpc>
                <a:spcPct val="100000"/>
              </a:lnSpc>
              <a:spcBef>
                <a:spcPct val="0"/>
              </a:spcBef>
              <a:spcAft>
                <a:spcPts val="0"/>
              </a:spcAft>
              <a:buNone/>
              <a:tabLst/>
              <a:defRPr/>
            </a:pPr>
            <a:r>
              <a:rPr kumimoji="0" lang="en-US" sz="2800" b="1" i="0" u="none" strike="noStrike" kern="1200" cap="none" spc="0" normalizeH="0" baseline="0" noProof="0">
                <a:ln>
                  <a:noFill/>
                </a:ln>
                <a:solidFill>
                  <a:srgbClr val="233C0D"/>
                </a:solidFill>
                <a:effectLst/>
                <a:uLnTx/>
                <a:uFillTx/>
                <a:latin typeface="Cambria"/>
                <a:ea typeface="Cambria"/>
                <a:cs typeface="Garet"/>
                <a:sym typeface="Garet"/>
              </a:rPr>
              <a:t>Completed </a:t>
            </a:r>
            <a:r>
              <a:rPr lang="en-US" sz="2800" b="1">
                <a:solidFill>
                  <a:srgbClr val="233C0D"/>
                </a:solidFill>
                <a:latin typeface="Cambria"/>
                <a:ea typeface="Cambria"/>
                <a:cs typeface="Garet"/>
                <a:sym typeface="Garet"/>
              </a:rPr>
              <a:t>Components(PP2)</a:t>
            </a:r>
            <a:endParaRPr lang="en-US" sz="2800">
              <a:ea typeface="Calibri"/>
              <a:cs typeface="Calibri"/>
            </a:endParaRPr>
          </a:p>
        </p:txBody>
      </p:sp>
      <p:sp>
        <p:nvSpPr>
          <p:cNvPr id="11" name="TextBox 10">
            <a:extLst>
              <a:ext uri="{FF2B5EF4-FFF2-40B4-BE49-F238E27FC236}">
                <a16:creationId xmlns:a16="http://schemas.microsoft.com/office/drawing/2014/main" id="{79EFEFC2-058C-6434-EAE9-64FEF8CD5BDB}"/>
              </a:ext>
            </a:extLst>
          </p:cNvPr>
          <p:cNvSpPr txBox="1"/>
          <p:nvPr/>
        </p:nvSpPr>
        <p:spPr>
          <a:xfrm>
            <a:off x="10141927" y="4269866"/>
            <a:ext cx="62803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Calibri"/>
                <a:cs typeface="Calibri"/>
              </a:rPr>
              <a:t>Remedies recommendation system</a:t>
            </a:r>
          </a:p>
        </p:txBody>
      </p:sp>
      <p:sp>
        <p:nvSpPr>
          <p:cNvPr id="17" name="TextBox 16">
            <a:extLst>
              <a:ext uri="{FF2B5EF4-FFF2-40B4-BE49-F238E27FC236}">
                <a16:creationId xmlns:a16="http://schemas.microsoft.com/office/drawing/2014/main" id="{04318914-510A-E077-0557-EB3FC48E3AAE}"/>
              </a:ext>
            </a:extLst>
          </p:cNvPr>
          <p:cNvSpPr txBox="1"/>
          <p:nvPr/>
        </p:nvSpPr>
        <p:spPr>
          <a:xfrm>
            <a:off x="10135630" y="5069360"/>
            <a:ext cx="40406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t>Harms suggestion system</a:t>
            </a:r>
            <a:endParaRPr lang="en-US">
              <a:ea typeface="Calibri"/>
              <a:cs typeface="Calibri"/>
            </a:endParaRPr>
          </a:p>
        </p:txBody>
      </p:sp>
      <p:sp>
        <p:nvSpPr>
          <p:cNvPr id="18" name="TextBox 17">
            <a:extLst>
              <a:ext uri="{FF2B5EF4-FFF2-40B4-BE49-F238E27FC236}">
                <a16:creationId xmlns:a16="http://schemas.microsoft.com/office/drawing/2014/main" id="{F92468D7-75F6-B1A3-6A58-C49817760E26}"/>
              </a:ext>
            </a:extLst>
          </p:cNvPr>
          <p:cNvSpPr txBox="1"/>
          <p:nvPr/>
        </p:nvSpPr>
        <p:spPr>
          <a:xfrm>
            <a:off x="10135628" y="5841655"/>
            <a:ext cx="69599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Calibri"/>
                <a:cs typeface="Calibri"/>
              </a:rPr>
              <a:t>Mobile Application Implementation</a:t>
            </a:r>
          </a:p>
          <a:p>
            <a:endParaRPr lang="en-US" sz="2400">
              <a:ea typeface="Calibri"/>
              <a:cs typeface="Calibri"/>
            </a:endParaRPr>
          </a:p>
        </p:txBody>
      </p:sp>
      <p:sp>
        <p:nvSpPr>
          <p:cNvPr id="19" name="TextBox 18">
            <a:extLst>
              <a:ext uri="{FF2B5EF4-FFF2-40B4-BE49-F238E27FC236}">
                <a16:creationId xmlns:a16="http://schemas.microsoft.com/office/drawing/2014/main" id="{66ED2FA9-9A39-9CA0-5103-4A998953A3C6}"/>
              </a:ext>
            </a:extLst>
          </p:cNvPr>
          <p:cNvSpPr txBox="1"/>
          <p:nvPr/>
        </p:nvSpPr>
        <p:spPr>
          <a:xfrm>
            <a:off x="10135630" y="6444050"/>
            <a:ext cx="60022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t>Backend implementation for firebase</a:t>
            </a:r>
            <a:endParaRPr lang="en-US">
              <a:ea typeface="Calibri"/>
              <a:cs typeface="Calibri"/>
            </a:endParaRPr>
          </a:p>
        </p:txBody>
      </p:sp>
      <p:sp>
        <p:nvSpPr>
          <p:cNvPr id="20" name="TextBox 19">
            <a:extLst>
              <a:ext uri="{FF2B5EF4-FFF2-40B4-BE49-F238E27FC236}">
                <a16:creationId xmlns:a16="http://schemas.microsoft.com/office/drawing/2014/main" id="{EBFDDFFE-7D65-7FF2-02A9-9B410BB3A434}"/>
              </a:ext>
            </a:extLst>
          </p:cNvPr>
          <p:cNvSpPr txBox="1"/>
          <p:nvPr/>
        </p:nvSpPr>
        <p:spPr>
          <a:xfrm>
            <a:off x="10135630" y="7247238"/>
            <a:ext cx="61413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Calibri"/>
                <a:cs typeface="Calibri"/>
              </a:rPr>
              <a:t>Integrate backend with mobile application</a:t>
            </a:r>
            <a:endParaRPr lang="en-US"/>
          </a:p>
        </p:txBody>
      </p:sp>
      <p:grpSp>
        <p:nvGrpSpPr>
          <p:cNvPr id="26" name="Group 32">
            <a:extLst>
              <a:ext uri="{FF2B5EF4-FFF2-40B4-BE49-F238E27FC236}">
                <a16:creationId xmlns:a16="http://schemas.microsoft.com/office/drawing/2014/main" id="{BAD9B93F-9382-87A1-2EDD-498A41242AE7}"/>
              </a:ext>
            </a:extLst>
          </p:cNvPr>
          <p:cNvGrpSpPr/>
          <p:nvPr/>
        </p:nvGrpSpPr>
        <p:grpSpPr>
          <a:xfrm>
            <a:off x="18881" y="9156530"/>
            <a:ext cx="18288000" cy="1124742"/>
            <a:chOff x="0" y="-192881"/>
            <a:chExt cx="24416939" cy="999771"/>
          </a:xfrm>
        </p:grpSpPr>
        <p:grpSp>
          <p:nvGrpSpPr>
            <p:cNvPr id="22" name="Group 33">
              <a:extLst>
                <a:ext uri="{FF2B5EF4-FFF2-40B4-BE49-F238E27FC236}">
                  <a16:creationId xmlns:a16="http://schemas.microsoft.com/office/drawing/2014/main" id="{B9BA998C-1529-29FE-2119-C5F1459ACBDB}"/>
                </a:ext>
              </a:extLst>
            </p:cNvPr>
            <p:cNvGrpSpPr/>
            <p:nvPr/>
          </p:nvGrpSpPr>
          <p:grpSpPr>
            <a:xfrm>
              <a:off x="0" y="-192881"/>
              <a:ext cx="24416939" cy="999771"/>
              <a:chOff x="0" y="-38100"/>
              <a:chExt cx="4823099" cy="197486"/>
            </a:xfrm>
          </p:grpSpPr>
          <p:sp>
            <p:nvSpPr>
              <p:cNvPr id="24" name="Freeform 34">
                <a:extLst>
                  <a:ext uri="{FF2B5EF4-FFF2-40B4-BE49-F238E27FC236}">
                    <a16:creationId xmlns:a16="http://schemas.microsoft.com/office/drawing/2014/main" id="{BB5361E7-7465-057D-E053-F89001395D20}"/>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5" name="TextBox 35">
                <a:extLst>
                  <a:ext uri="{FF2B5EF4-FFF2-40B4-BE49-F238E27FC236}">
                    <a16:creationId xmlns:a16="http://schemas.microsoft.com/office/drawing/2014/main" id="{F3C20A14-6AE2-9F52-CAE9-F2F6D2ECA4A8}"/>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3" name="Freeform 36">
              <a:extLst>
                <a:ext uri="{FF2B5EF4-FFF2-40B4-BE49-F238E27FC236}">
                  <a16:creationId xmlns:a16="http://schemas.microsoft.com/office/drawing/2014/main" id="{73FA4E68-FA99-377A-C72A-C7D0EAB7371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32" name="TextBox 31">
            <a:extLst>
              <a:ext uri="{FF2B5EF4-FFF2-40B4-BE49-F238E27FC236}">
                <a16:creationId xmlns:a16="http://schemas.microsoft.com/office/drawing/2014/main" id="{E9A9DB5C-E39A-D408-FFFF-0D11BD99E206}"/>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4130530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a:extLst>
            <a:ext uri="{FF2B5EF4-FFF2-40B4-BE49-F238E27FC236}">
              <a16:creationId xmlns:a16="http://schemas.microsoft.com/office/drawing/2014/main" id="{8D35E843-6062-09BD-DD3D-CCEACB12B77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4F43C4A-311E-0824-1B4B-FE19E6C76A4C}"/>
              </a:ext>
            </a:extLst>
          </p:cNvPr>
          <p:cNvGrpSpPr/>
          <p:nvPr/>
        </p:nvGrpSpPr>
        <p:grpSpPr>
          <a:xfrm>
            <a:off x="-609600" y="0"/>
            <a:ext cx="20267216" cy="1352682"/>
            <a:chOff x="0" y="0"/>
            <a:chExt cx="5337868" cy="356262"/>
          </a:xfrm>
        </p:grpSpPr>
        <p:sp>
          <p:nvSpPr>
            <p:cNvPr id="3" name="Freeform 3">
              <a:extLst>
                <a:ext uri="{FF2B5EF4-FFF2-40B4-BE49-F238E27FC236}">
                  <a16:creationId xmlns:a16="http://schemas.microsoft.com/office/drawing/2014/main" id="{DE6242A7-3817-C0A2-E592-1EED913CB408}"/>
                </a:ext>
              </a:extLst>
            </p:cNvPr>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480044BF-C189-B0F8-11B5-2FF646A7DE17}"/>
                </a:ext>
              </a:extLst>
            </p:cNvPr>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0" name="Freeform 10">
            <a:extLst>
              <a:ext uri="{FF2B5EF4-FFF2-40B4-BE49-F238E27FC236}">
                <a16:creationId xmlns:a16="http://schemas.microsoft.com/office/drawing/2014/main" id="{48A30672-7E7C-F1FE-DF41-F1F76A1697A6}"/>
              </a:ext>
            </a:extLst>
          </p:cNvPr>
          <p:cNvSpPr/>
          <p:nvPr/>
        </p:nvSpPr>
        <p:spPr>
          <a:xfrm>
            <a:off x="43314" y="8473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2" name="Freeform 12">
            <a:extLst>
              <a:ext uri="{FF2B5EF4-FFF2-40B4-BE49-F238E27FC236}">
                <a16:creationId xmlns:a16="http://schemas.microsoft.com/office/drawing/2014/main" id="{1CD03D10-88EC-BC29-11AC-4E3ADFEDCE17}"/>
              </a:ext>
            </a:extLst>
          </p:cNvPr>
          <p:cNvSpPr/>
          <p:nvPr/>
        </p:nvSpPr>
        <p:spPr>
          <a:xfrm rot="820805">
            <a:off x="-1048222" y="6314219"/>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3" name="Freeform 13">
            <a:extLst>
              <a:ext uri="{FF2B5EF4-FFF2-40B4-BE49-F238E27FC236}">
                <a16:creationId xmlns:a16="http://schemas.microsoft.com/office/drawing/2014/main" id="{0D252243-85ED-E6B4-2241-9614E5AA9B07}"/>
              </a:ext>
            </a:extLst>
          </p:cNvPr>
          <p:cNvSpPr/>
          <p:nvPr/>
        </p:nvSpPr>
        <p:spPr>
          <a:xfrm rot="-1591858">
            <a:off x="16511168" y="-33841"/>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4" name="TextBox 2">
            <a:extLst>
              <a:ext uri="{FF2B5EF4-FFF2-40B4-BE49-F238E27FC236}">
                <a16:creationId xmlns:a16="http://schemas.microsoft.com/office/drawing/2014/main" id="{C99C3E99-5681-7E32-90A8-5882D710EA02}"/>
              </a:ext>
            </a:extLst>
          </p:cNvPr>
          <p:cNvSpPr txBox="1"/>
          <p:nvPr/>
        </p:nvSpPr>
        <p:spPr>
          <a:xfrm>
            <a:off x="2473736" y="1632924"/>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Tools and Technologies</a:t>
            </a:r>
            <a:endParaRPr lang="en-US"/>
          </a:p>
        </p:txBody>
      </p:sp>
      <p:sp>
        <p:nvSpPr>
          <p:cNvPr id="15" name="Freeform 4">
            <a:extLst>
              <a:ext uri="{FF2B5EF4-FFF2-40B4-BE49-F238E27FC236}">
                <a16:creationId xmlns:a16="http://schemas.microsoft.com/office/drawing/2014/main" id="{DD09A1B8-B9D2-AEB2-ACAB-CF804F4A18C9}"/>
              </a:ext>
            </a:extLst>
          </p:cNvPr>
          <p:cNvSpPr/>
          <p:nvPr/>
        </p:nvSpPr>
        <p:spPr>
          <a:xfrm>
            <a:off x="4736880" y="3268419"/>
            <a:ext cx="8085900" cy="5755948"/>
          </a:xfrm>
          <a:custGeom>
            <a:avLst/>
            <a:gdLst/>
            <a:ahLst/>
            <a:cxnLst/>
            <a:rect l="l" t="t" r="r" b="b"/>
            <a:pathLst>
              <a:path w="3003701" h="2519255">
                <a:moveTo>
                  <a:pt x="81233" y="0"/>
                </a:moveTo>
                <a:lnTo>
                  <a:pt x="2922468" y="0"/>
                </a:lnTo>
                <a:cubicBezTo>
                  <a:pt x="2944012" y="0"/>
                  <a:pt x="2964674" y="8558"/>
                  <a:pt x="2979908" y="23793"/>
                </a:cubicBezTo>
                <a:cubicBezTo>
                  <a:pt x="2995142" y="39027"/>
                  <a:pt x="3003701" y="59689"/>
                  <a:pt x="3003701" y="81233"/>
                </a:cubicBezTo>
                <a:lnTo>
                  <a:pt x="3003701" y="2438022"/>
                </a:lnTo>
                <a:cubicBezTo>
                  <a:pt x="3003701" y="2482886"/>
                  <a:pt x="2967331" y="2519255"/>
                  <a:pt x="2922468" y="2519255"/>
                </a:cubicBezTo>
                <a:lnTo>
                  <a:pt x="81233" y="2519255"/>
                </a:lnTo>
                <a:cubicBezTo>
                  <a:pt x="59689" y="2519255"/>
                  <a:pt x="39027" y="2510697"/>
                  <a:pt x="23793" y="2495462"/>
                </a:cubicBezTo>
                <a:cubicBezTo>
                  <a:pt x="8558" y="2480228"/>
                  <a:pt x="0" y="2459566"/>
                  <a:pt x="0" y="2438022"/>
                </a:cubicBezTo>
                <a:lnTo>
                  <a:pt x="0" y="81233"/>
                </a:lnTo>
                <a:cubicBezTo>
                  <a:pt x="0" y="59689"/>
                  <a:pt x="8558" y="39027"/>
                  <a:pt x="23793" y="23793"/>
                </a:cubicBezTo>
                <a:cubicBezTo>
                  <a:pt x="39027" y="8558"/>
                  <a:pt x="59689" y="0"/>
                  <a:pt x="81233" y="0"/>
                </a:cubicBezTo>
                <a:close/>
              </a:path>
            </a:pathLst>
          </a:custGeom>
          <a:solidFill>
            <a:srgbClr val="FFFFFF"/>
          </a:solidFill>
          <a:ln w="104775" cap="rnd">
            <a:solidFill>
              <a:srgbClr val="8CB83E"/>
            </a:solidFill>
            <a:prstDash val="solid"/>
            <a:round/>
          </a:ln>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spcAft>
                <a:spcPct val="0"/>
              </a:spcAft>
              <a:defRPr/>
            </a:pPr>
            <a:r>
              <a:rPr lang="en-US" sz="3200" b="1">
                <a:solidFill>
                  <a:prstClr val="black"/>
                </a:solidFill>
                <a:latin typeface="Cambria"/>
                <a:ea typeface="Cambria"/>
              </a:rPr>
              <a:t>      Technologies</a:t>
            </a:r>
            <a:endParaRPr lang="en-US" sz="2800">
              <a:solidFill>
                <a:prstClr val="black"/>
              </a:solidFill>
              <a:latin typeface="Cambria"/>
              <a:ea typeface="Cambria"/>
            </a:endParaRPr>
          </a:p>
          <a:p>
            <a:pPr marL="342900" indent="-342900">
              <a:lnSpc>
                <a:spcPct val="150000"/>
              </a:lnSpc>
              <a:spcBef>
                <a:spcPct val="0"/>
              </a:spcBef>
              <a:spcAft>
                <a:spcPct val="0"/>
              </a:spcAft>
              <a:buFont typeface="Wingdings"/>
              <a:buChar char="§"/>
              <a:defRPr/>
            </a:pPr>
            <a:r>
              <a:rPr lang="en-US" sz="2000" b="1">
                <a:solidFill>
                  <a:srgbClr val="233C0D"/>
                </a:solidFill>
                <a:latin typeface="Arial"/>
                <a:ea typeface="Cambria"/>
                <a:cs typeface="Arial"/>
              </a:rPr>
              <a:t>Programming</a:t>
            </a:r>
            <a:r>
              <a:rPr lang="en-US" sz="2000" b="1">
                <a:solidFill>
                  <a:srgbClr val="233C0D"/>
                </a:solidFill>
                <a:latin typeface="Arial"/>
                <a:cs typeface="Arial"/>
              </a:rPr>
              <a:t> Language</a:t>
            </a:r>
            <a:endParaRPr lang="en-US" sz="2000" b="1">
              <a:solidFill>
                <a:prstClr val="black"/>
              </a:solidFill>
              <a:latin typeface="Arial"/>
              <a:cs typeface="Arial"/>
            </a:endParaRPr>
          </a:p>
          <a:p>
            <a:pPr marL="742950" lvl="1" indent="-285750">
              <a:lnSpc>
                <a:spcPct val="150000"/>
              </a:lnSpc>
              <a:spcBef>
                <a:spcPct val="0"/>
              </a:spcBef>
              <a:buFont typeface="Arial,Sans-Serif"/>
              <a:buChar char="•"/>
              <a:defRPr/>
            </a:pPr>
            <a:r>
              <a:rPr lang="en-US" sz="2000">
                <a:solidFill>
                  <a:srgbClr val="233C0D"/>
                </a:solidFill>
                <a:latin typeface="Arial"/>
                <a:cs typeface="Arial"/>
              </a:rPr>
              <a:t>Python</a:t>
            </a:r>
            <a:endParaRPr lang="en-US" sz="2000">
              <a:solidFill>
                <a:prstClr val="black"/>
              </a:solidFill>
              <a:latin typeface="Arial"/>
              <a:cs typeface="Arial"/>
            </a:endParaRPr>
          </a:p>
          <a:p>
            <a:pPr marL="742950" lvl="1" indent="-285750">
              <a:lnSpc>
                <a:spcPct val="150000"/>
              </a:lnSpc>
              <a:spcBef>
                <a:spcPct val="0"/>
              </a:spcBef>
              <a:buFont typeface="Arial,Sans-Serif"/>
              <a:buChar char="•"/>
              <a:defRPr/>
            </a:pPr>
            <a:r>
              <a:rPr lang="en-US" sz="2000">
                <a:solidFill>
                  <a:srgbClr val="233C0D"/>
                </a:solidFill>
                <a:latin typeface="Arial"/>
                <a:cs typeface="Arial"/>
              </a:rPr>
              <a:t>Flutter</a:t>
            </a:r>
            <a:endParaRPr lang="en-US" sz="2000">
              <a:solidFill>
                <a:prstClr val="black"/>
              </a:solidFill>
              <a:latin typeface="Arial"/>
              <a:cs typeface="Arial"/>
            </a:endParaRPr>
          </a:p>
          <a:p>
            <a:pPr marL="342900" indent="-342900">
              <a:lnSpc>
                <a:spcPct val="150000"/>
              </a:lnSpc>
              <a:spcBef>
                <a:spcPct val="0"/>
              </a:spcBef>
              <a:buFont typeface="Wingdings"/>
              <a:buChar char="§"/>
              <a:defRPr/>
            </a:pPr>
            <a:r>
              <a:rPr lang="en-US" sz="2000" b="1">
                <a:solidFill>
                  <a:srgbClr val="233C0D"/>
                </a:solidFill>
                <a:latin typeface="Arial"/>
                <a:cs typeface="Arial"/>
              </a:rPr>
              <a:t>Libraries &amp; Frameworks</a:t>
            </a:r>
            <a:endParaRPr lang="en-US" sz="2000" b="1">
              <a:solidFill>
                <a:prstClr val="black"/>
              </a:solidFill>
              <a:latin typeface="Arial"/>
              <a:cs typeface="Arial"/>
            </a:endParaRPr>
          </a:p>
          <a:p>
            <a:pPr marL="742950" lvl="1" indent="-285750">
              <a:lnSpc>
                <a:spcPct val="150000"/>
              </a:lnSpc>
              <a:spcBef>
                <a:spcPct val="0"/>
              </a:spcBef>
              <a:buFont typeface="Arial,Sans-Serif"/>
              <a:buChar char="•"/>
              <a:defRPr/>
            </a:pPr>
            <a:r>
              <a:rPr lang="en-US" sz="2000">
                <a:solidFill>
                  <a:srgbClr val="233C0D"/>
                </a:solidFill>
                <a:latin typeface="Arial"/>
                <a:cs typeface="Arial"/>
              </a:rPr>
              <a:t>Pandas</a:t>
            </a:r>
            <a:endParaRPr lang="en-US" sz="2000">
              <a:solidFill>
                <a:prstClr val="black"/>
              </a:solidFill>
              <a:latin typeface="Arial"/>
              <a:cs typeface="Arial"/>
            </a:endParaRPr>
          </a:p>
          <a:p>
            <a:pPr marL="742950" lvl="1" indent="-285750">
              <a:lnSpc>
                <a:spcPct val="150000"/>
              </a:lnSpc>
              <a:spcBef>
                <a:spcPct val="0"/>
              </a:spcBef>
              <a:buFont typeface="Arial,Sans-Serif"/>
              <a:buChar char="•"/>
              <a:defRPr/>
            </a:pPr>
            <a:r>
              <a:rPr lang="en-US" sz="2000">
                <a:solidFill>
                  <a:srgbClr val="233C0D"/>
                </a:solidFill>
                <a:latin typeface="Arial"/>
                <a:cs typeface="Arial"/>
              </a:rPr>
              <a:t>OpenCV</a:t>
            </a:r>
            <a:endParaRPr lang="en-US" sz="2000">
              <a:solidFill>
                <a:prstClr val="black"/>
              </a:solidFill>
              <a:latin typeface="Arial"/>
              <a:cs typeface="Arial"/>
            </a:endParaRPr>
          </a:p>
          <a:p>
            <a:pPr marL="742950" lvl="1" indent="-285750">
              <a:lnSpc>
                <a:spcPct val="150000"/>
              </a:lnSpc>
              <a:spcBef>
                <a:spcPct val="0"/>
              </a:spcBef>
              <a:buFont typeface="Arial,Sans-Serif"/>
              <a:buChar char="•"/>
              <a:defRPr/>
            </a:pPr>
            <a:r>
              <a:rPr lang="en-US" sz="2000">
                <a:solidFill>
                  <a:srgbClr val="233C0D"/>
                </a:solidFill>
                <a:latin typeface="Arial"/>
                <a:cs typeface="Arial"/>
              </a:rPr>
              <a:t>NumPy</a:t>
            </a:r>
            <a:endParaRPr lang="en-US" sz="2000">
              <a:solidFill>
                <a:prstClr val="black"/>
              </a:solidFill>
              <a:latin typeface="Arial"/>
              <a:cs typeface="Arial"/>
            </a:endParaRPr>
          </a:p>
          <a:p>
            <a:pPr marL="742950" lvl="1" indent="-285750">
              <a:lnSpc>
                <a:spcPct val="150000"/>
              </a:lnSpc>
              <a:spcBef>
                <a:spcPct val="0"/>
              </a:spcBef>
              <a:buFont typeface="Arial,Sans-Serif"/>
              <a:buChar char="•"/>
              <a:defRPr/>
            </a:pPr>
            <a:r>
              <a:rPr lang="en-US" sz="2000">
                <a:solidFill>
                  <a:srgbClr val="233C0D"/>
                </a:solidFill>
                <a:latin typeface="Arial"/>
                <a:cs typeface="Arial"/>
              </a:rPr>
              <a:t>TensorFlow/</a:t>
            </a:r>
            <a:r>
              <a:rPr lang="en-US" sz="2000" err="1">
                <a:solidFill>
                  <a:srgbClr val="233C0D"/>
                </a:solidFill>
                <a:latin typeface="Arial"/>
                <a:cs typeface="Arial"/>
              </a:rPr>
              <a:t>Keras</a:t>
            </a:r>
            <a:endParaRPr lang="en-US" sz="2000">
              <a:solidFill>
                <a:prstClr val="black"/>
              </a:solidFill>
              <a:latin typeface="Arial"/>
              <a:cs typeface="Arial"/>
            </a:endParaRPr>
          </a:p>
          <a:p>
            <a:pPr lvl="1">
              <a:lnSpc>
                <a:spcPct val="150000"/>
              </a:lnSpc>
              <a:spcBef>
                <a:spcPct val="0"/>
              </a:spcBef>
              <a:defRPr/>
            </a:pPr>
            <a:endParaRPr lang="en-US" sz="2000">
              <a:solidFill>
                <a:srgbClr val="233C0D"/>
              </a:solidFill>
              <a:latin typeface="Arial"/>
              <a:cs typeface="Arial"/>
            </a:endParaRPr>
          </a:p>
        </p:txBody>
      </p:sp>
      <p:pic>
        <p:nvPicPr>
          <p:cNvPr id="21" name="Picture 20">
            <a:extLst>
              <a:ext uri="{FF2B5EF4-FFF2-40B4-BE49-F238E27FC236}">
                <a16:creationId xmlns:a16="http://schemas.microsoft.com/office/drawing/2014/main" id="{1FFE605A-C44F-C819-1A08-D8C9038348BF}"/>
              </a:ext>
            </a:extLst>
          </p:cNvPr>
          <p:cNvPicPr>
            <a:picLocks noChangeAspect="1"/>
          </p:cNvPicPr>
          <p:nvPr/>
        </p:nvPicPr>
        <p:blipFill>
          <a:blip r:embed="rId4"/>
          <a:stretch>
            <a:fillRect/>
          </a:stretch>
        </p:blipFill>
        <p:spPr>
          <a:xfrm>
            <a:off x="10800707" y="7197038"/>
            <a:ext cx="1536614" cy="1546139"/>
          </a:xfrm>
          <a:prstGeom prst="rect">
            <a:avLst/>
          </a:prstGeom>
        </p:spPr>
      </p:pic>
      <p:grpSp>
        <p:nvGrpSpPr>
          <p:cNvPr id="27" name="Group 32">
            <a:extLst>
              <a:ext uri="{FF2B5EF4-FFF2-40B4-BE49-F238E27FC236}">
                <a16:creationId xmlns:a16="http://schemas.microsoft.com/office/drawing/2014/main" id="{2CDD195A-3672-7399-0F4C-7BC34EDD3085}"/>
              </a:ext>
            </a:extLst>
          </p:cNvPr>
          <p:cNvGrpSpPr/>
          <p:nvPr/>
        </p:nvGrpSpPr>
        <p:grpSpPr>
          <a:xfrm>
            <a:off x="18881" y="9156530"/>
            <a:ext cx="18288000" cy="1124742"/>
            <a:chOff x="0" y="-192881"/>
            <a:chExt cx="24416939" cy="999771"/>
          </a:xfrm>
        </p:grpSpPr>
        <p:grpSp>
          <p:nvGrpSpPr>
            <p:cNvPr id="23" name="Group 33">
              <a:extLst>
                <a:ext uri="{FF2B5EF4-FFF2-40B4-BE49-F238E27FC236}">
                  <a16:creationId xmlns:a16="http://schemas.microsoft.com/office/drawing/2014/main" id="{EAC78633-0942-9EDA-4DE0-4BD9559A4EF7}"/>
                </a:ext>
              </a:extLst>
            </p:cNvPr>
            <p:cNvGrpSpPr/>
            <p:nvPr/>
          </p:nvGrpSpPr>
          <p:grpSpPr>
            <a:xfrm>
              <a:off x="0" y="-192881"/>
              <a:ext cx="24416939" cy="999771"/>
              <a:chOff x="0" y="-38100"/>
              <a:chExt cx="4823099" cy="197486"/>
            </a:xfrm>
          </p:grpSpPr>
          <p:sp>
            <p:nvSpPr>
              <p:cNvPr id="25" name="Freeform 34">
                <a:extLst>
                  <a:ext uri="{FF2B5EF4-FFF2-40B4-BE49-F238E27FC236}">
                    <a16:creationId xmlns:a16="http://schemas.microsoft.com/office/drawing/2014/main" id="{1ACE5430-EC05-0BA7-C69D-BBFE82FAD14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A881051B-7E0A-77D5-E1A4-7FEE3D652467}"/>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24" name="Freeform 36">
              <a:extLst>
                <a:ext uri="{FF2B5EF4-FFF2-40B4-BE49-F238E27FC236}">
                  <a16:creationId xmlns:a16="http://schemas.microsoft.com/office/drawing/2014/main" id="{4E2462FF-E022-23CB-04AE-F77E6B9DB4AE}"/>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5"/>
              <a:stretch>
                <a:fillRect/>
              </a:stretch>
            </a:blipFill>
          </p:spPr>
          <p:txBody>
            <a:bodyPr/>
            <a:lstStyle/>
            <a:p>
              <a:endParaRPr lang="en-US" sz="2700"/>
            </a:p>
          </p:txBody>
        </p:sp>
      </p:grpSp>
      <p:sp>
        <p:nvSpPr>
          <p:cNvPr id="29" name="TextBox 28">
            <a:extLst>
              <a:ext uri="{FF2B5EF4-FFF2-40B4-BE49-F238E27FC236}">
                <a16:creationId xmlns:a16="http://schemas.microsoft.com/office/drawing/2014/main" id="{1190FFC2-4069-97C2-82B8-4A06B8C180D1}"/>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170483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5" name="TextBox 5"/>
          <p:cNvSpPr txBox="1"/>
          <p:nvPr/>
        </p:nvSpPr>
        <p:spPr>
          <a:xfrm>
            <a:off x="4251997" y="272951"/>
            <a:ext cx="9142692" cy="921021"/>
          </a:xfrm>
          <a:prstGeom prst="rect">
            <a:avLst/>
          </a:prstGeom>
        </p:spPr>
        <p:txBody>
          <a:bodyPr wrap="square"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Site visits</a:t>
            </a:r>
            <a:endParaRPr lang="en-US" sz="5550" b="1">
              <a:latin typeface="Gotham Bold"/>
              <a:ea typeface="Calibri"/>
              <a:cs typeface="Gotham Bold"/>
            </a:endParaRPr>
          </a:p>
        </p:txBody>
      </p:sp>
      <p:sp>
        <p:nvSpPr>
          <p:cNvPr id="9" name="TextBox 8">
            <a:extLst>
              <a:ext uri="{FF2B5EF4-FFF2-40B4-BE49-F238E27FC236}">
                <a16:creationId xmlns:a16="http://schemas.microsoft.com/office/drawing/2014/main" id="{151ADDFD-D595-FA5B-AD12-51574FF6D24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58</a:t>
            </a:r>
            <a:endParaRPr lang="en-US"/>
          </a:p>
          <a:p>
            <a:endParaRPr lang="en-US" sz="2400" b="1">
              <a:solidFill>
                <a:srgbClr val="1C1C3D"/>
              </a:solidFill>
              <a:ea typeface="Calibri"/>
              <a:cs typeface="Calibri"/>
            </a:endParaRPr>
          </a:p>
        </p:txBody>
      </p:sp>
      <p:sp>
        <p:nvSpPr>
          <p:cNvPr id="4" name="TextBox 3">
            <a:extLst>
              <a:ext uri="{FF2B5EF4-FFF2-40B4-BE49-F238E27FC236}">
                <a16:creationId xmlns:a16="http://schemas.microsoft.com/office/drawing/2014/main" id="{96ADE03A-6F35-807A-8093-02F7E1F655E7}"/>
              </a:ext>
            </a:extLst>
          </p:cNvPr>
          <p:cNvSpPr txBox="1"/>
          <p:nvPr/>
        </p:nvSpPr>
        <p:spPr>
          <a:xfrm>
            <a:off x="5928148" y="1207381"/>
            <a:ext cx="8112902" cy="137272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n-US" sz="4000" b="1" err="1">
                <a:solidFill>
                  <a:srgbClr val="55833D"/>
                </a:solidFill>
              </a:rPr>
              <a:t>Gannoruwa</a:t>
            </a:r>
            <a:r>
              <a:rPr lang="en-US" sz="4000" b="1">
                <a:solidFill>
                  <a:srgbClr val="55833D"/>
                </a:solidFill>
              </a:rPr>
              <a:t> Agricultural Complex</a:t>
            </a:r>
            <a:endParaRPr lang="en-US" sz="4000" b="1">
              <a:solidFill>
                <a:srgbClr val="55833D"/>
              </a:solidFill>
              <a:ea typeface="Calibri"/>
              <a:cs typeface="Calibri"/>
            </a:endParaRPr>
          </a:p>
          <a:p>
            <a:pPr>
              <a:lnSpc>
                <a:spcPct val="90000"/>
              </a:lnSpc>
              <a:spcBef>
                <a:spcPct val="0"/>
              </a:spcBef>
              <a:spcAft>
                <a:spcPts val="600"/>
              </a:spcAft>
            </a:pPr>
            <a:endParaRPr lang="en-US" sz="4400" b="1" spc="-25">
              <a:solidFill>
                <a:schemeClr val="accent3">
                  <a:lumMod val="49000"/>
                </a:schemeClr>
              </a:solidFill>
              <a:latin typeface="+mj-lt"/>
              <a:ea typeface="Calibri"/>
              <a:cs typeface="Calibri"/>
            </a:endParaRPr>
          </a:p>
        </p:txBody>
      </p:sp>
      <p:pic>
        <p:nvPicPr>
          <p:cNvPr id="6" name="Picture 5" descr="A group of men standing in a greenhouse&#10;&#10;AI-generated content may be incorrect.">
            <a:extLst>
              <a:ext uri="{FF2B5EF4-FFF2-40B4-BE49-F238E27FC236}">
                <a16:creationId xmlns:a16="http://schemas.microsoft.com/office/drawing/2014/main" id="{624D6097-C0FF-68D9-050B-C96413CB64F6}"/>
              </a:ext>
            </a:extLst>
          </p:cNvPr>
          <p:cNvPicPr>
            <a:picLocks noChangeAspect="1"/>
          </p:cNvPicPr>
          <p:nvPr/>
        </p:nvPicPr>
        <p:blipFill>
          <a:blip r:embed="rId2"/>
          <a:stretch>
            <a:fillRect/>
          </a:stretch>
        </p:blipFill>
        <p:spPr>
          <a:xfrm>
            <a:off x="350693" y="259773"/>
            <a:ext cx="4078432" cy="5437910"/>
          </a:xfrm>
          <a:prstGeom prst="rect">
            <a:avLst/>
          </a:prstGeom>
        </p:spPr>
      </p:pic>
      <p:pic>
        <p:nvPicPr>
          <p:cNvPr id="12" name="Picture 11" descr="A group of people standing in a field&#10;&#10;AI-generated content may be incorrect.">
            <a:extLst>
              <a:ext uri="{FF2B5EF4-FFF2-40B4-BE49-F238E27FC236}">
                <a16:creationId xmlns:a16="http://schemas.microsoft.com/office/drawing/2014/main" id="{50AEA920-AFD4-EED4-EB2C-9CBF25F78085}"/>
              </a:ext>
            </a:extLst>
          </p:cNvPr>
          <p:cNvPicPr>
            <a:picLocks noChangeAspect="1"/>
          </p:cNvPicPr>
          <p:nvPr/>
        </p:nvPicPr>
        <p:blipFill>
          <a:blip r:embed="rId3"/>
          <a:stretch>
            <a:fillRect/>
          </a:stretch>
        </p:blipFill>
        <p:spPr>
          <a:xfrm>
            <a:off x="6706466" y="2701636"/>
            <a:ext cx="5134840" cy="6806046"/>
          </a:xfrm>
          <a:prstGeom prst="rect">
            <a:avLst/>
          </a:prstGeom>
        </p:spPr>
      </p:pic>
      <p:pic>
        <p:nvPicPr>
          <p:cNvPr id="13" name="Picture 12" descr="A person looking at a cell phone in a greenhouse&#10;&#10;AI-generated content may be incorrect.">
            <a:extLst>
              <a:ext uri="{FF2B5EF4-FFF2-40B4-BE49-F238E27FC236}">
                <a16:creationId xmlns:a16="http://schemas.microsoft.com/office/drawing/2014/main" id="{482D486A-BA25-6B27-5F11-A0958ABFB00F}"/>
              </a:ext>
            </a:extLst>
          </p:cNvPr>
          <p:cNvPicPr>
            <a:picLocks noChangeAspect="1"/>
          </p:cNvPicPr>
          <p:nvPr/>
        </p:nvPicPr>
        <p:blipFill>
          <a:blip r:embed="rId4"/>
          <a:stretch>
            <a:fillRect/>
          </a:stretch>
        </p:blipFill>
        <p:spPr>
          <a:xfrm>
            <a:off x="2151784" y="5784273"/>
            <a:ext cx="3177887" cy="4242955"/>
          </a:xfrm>
          <a:prstGeom prst="rect">
            <a:avLst/>
          </a:prstGeom>
        </p:spPr>
      </p:pic>
      <p:pic>
        <p:nvPicPr>
          <p:cNvPr id="14" name="Picture 13" descr="A group of people standing in a shed&#10;&#10;AI-generated content may be incorrect.">
            <a:extLst>
              <a:ext uri="{FF2B5EF4-FFF2-40B4-BE49-F238E27FC236}">
                <a16:creationId xmlns:a16="http://schemas.microsoft.com/office/drawing/2014/main" id="{93A33047-86F7-299C-2B25-EAD86FD8E6E7}"/>
              </a:ext>
            </a:extLst>
          </p:cNvPr>
          <p:cNvPicPr>
            <a:picLocks noChangeAspect="1"/>
          </p:cNvPicPr>
          <p:nvPr/>
        </p:nvPicPr>
        <p:blipFill>
          <a:blip r:embed="rId5"/>
          <a:stretch>
            <a:fillRect/>
          </a:stretch>
        </p:blipFill>
        <p:spPr>
          <a:xfrm>
            <a:off x="14534285" y="259773"/>
            <a:ext cx="3454978" cy="4623955"/>
          </a:xfrm>
          <a:prstGeom prst="rect">
            <a:avLst/>
          </a:prstGeom>
        </p:spPr>
      </p:pic>
      <p:pic>
        <p:nvPicPr>
          <p:cNvPr id="15" name="Picture 14" descr="A person walking in a greenhouse&#10;&#10;AI-generated content may be incorrect.">
            <a:extLst>
              <a:ext uri="{FF2B5EF4-FFF2-40B4-BE49-F238E27FC236}">
                <a16:creationId xmlns:a16="http://schemas.microsoft.com/office/drawing/2014/main" id="{DF83DEF8-A800-C286-69EF-CA06C3CA488E}"/>
              </a:ext>
            </a:extLst>
          </p:cNvPr>
          <p:cNvPicPr>
            <a:picLocks noChangeAspect="1"/>
          </p:cNvPicPr>
          <p:nvPr/>
        </p:nvPicPr>
        <p:blipFill>
          <a:blip r:embed="rId6"/>
          <a:stretch>
            <a:fillRect/>
          </a:stretch>
        </p:blipFill>
        <p:spPr>
          <a:xfrm>
            <a:off x="12386830" y="5420591"/>
            <a:ext cx="3316433" cy="4606637"/>
          </a:xfrm>
          <a:prstGeom prst="rect">
            <a:avLst/>
          </a:prstGeom>
        </p:spPr>
      </p:pic>
    </p:spTree>
    <p:extLst>
      <p:ext uri="{BB962C8B-B14F-4D97-AF65-F5344CB8AC3E}">
        <p14:creationId xmlns:p14="http://schemas.microsoft.com/office/powerpoint/2010/main" val="3200386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B89FFA-7EE8-E282-F968-862B285D8421}"/>
              </a:ext>
            </a:extLst>
          </p:cNvPr>
          <p:cNvSpPr txBox="1"/>
          <p:nvPr/>
        </p:nvSpPr>
        <p:spPr>
          <a:xfrm>
            <a:off x="5218103" y="376109"/>
            <a:ext cx="8615129" cy="27581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r>
              <a:rPr lang="en-US" sz="4000" b="1" err="1">
                <a:solidFill>
                  <a:srgbClr val="55833D"/>
                </a:solidFill>
              </a:rPr>
              <a:t>Gannoruwa</a:t>
            </a:r>
            <a:r>
              <a:rPr lang="en-US" sz="4000" b="1">
                <a:solidFill>
                  <a:srgbClr val="55833D"/>
                </a:solidFill>
              </a:rPr>
              <a:t> Horticultural Crop Research and Development Institute </a:t>
            </a:r>
            <a:endParaRPr lang="en-US">
              <a:ea typeface="Calibri"/>
              <a:cs typeface="Calibri"/>
            </a:endParaRPr>
          </a:p>
          <a:p>
            <a:pPr algn="ctr"/>
            <a:r>
              <a:rPr lang="en-US" sz="4000" b="1">
                <a:solidFill>
                  <a:srgbClr val="55833D"/>
                </a:solidFill>
              </a:rPr>
              <a:t>&amp; </a:t>
            </a:r>
            <a:endParaRPr lang="en-US">
              <a:ea typeface="Calibri"/>
              <a:cs typeface="Calibri"/>
            </a:endParaRPr>
          </a:p>
          <a:p>
            <a:pPr algn="ctr"/>
            <a:r>
              <a:rPr lang="en-US" sz="4000" b="1" err="1">
                <a:solidFill>
                  <a:srgbClr val="55833D"/>
                </a:solidFill>
              </a:rPr>
              <a:t>Gamiya</a:t>
            </a:r>
            <a:r>
              <a:rPr lang="en-US" sz="4000" b="1">
                <a:solidFill>
                  <a:srgbClr val="55833D"/>
                </a:solidFill>
              </a:rPr>
              <a:t> Green House, </a:t>
            </a:r>
            <a:r>
              <a:rPr lang="en-US" sz="4000" b="1" err="1">
                <a:solidFill>
                  <a:srgbClr val="55833D"/>
                </a:solidFill>
              </a:rPr>
              <a:t>Galagedra</a:t>
            </a:r>
            <a:endParaRPr lang="en-US" sz="4000" b="1" err="1">
              <a:solidFill>
                <a:srgbClr val="55833D"/>
              </a:solidFill>
              <a:ea typeface="Calibri"/>
              <a:cs typeface="Calibri"/>
            </a:endParaRPr>
          </a:p>
          <a:p>
            <a:endParaRPr lang="en-US" sz="4000" b="1">
              <a:solidFill>
                <a:srgbClr val="55833D"/>
              </a:solidFill>
              <a:ea typeface="Calibri"/>
              <a:cs typeface="Calibri"/>
            </a:endParaRPr>
          </a:p>
          <a:p>
            <a:endParaRPr lang="en-US" sz="4000" b="1">
              <a:solidFill>
                <a:srgbClr val="55833D"/>
              </a:solidFill>
              <a:latin typeface="+mj-lt"/>
              <a:ea typeface="Calibri"/>
              <a:cs typeface="Calibri"/>
            </a:endParaRPr>
          </a:p>
          <a:p>
            <a:endParaRPr lang="en-US" sz="4000" b="1">
              <a:solidFill>
                <a:srgbClr val="55833D"/>
              </a:solidFill>
              <a:latin typeface="+mj-lt"/>
              <a:ea typeface="Calibri"/>
              <a:cs typeface="Calibri"/>
            </a:endParaRPr>
          </a:p>
          <a:p>
            <a:pPr>
              <a:lnSpc>
                <a:spcPct val="90000"/>
              </a:lnSpc>
              <a:spcBef>
                <a:spcPct val="0"/>
              </a:spcBef>
              <a:spcAft>
                <a:spcPts val="600"/>
              </a:spcAft>
            </a:pPr>
            <a:endParaRPr lang="en-US" sz="4400" b="1" spc="-25">
              <a:solidFill>
                <a:schemeClr val="accent3">
                  <a:lumMod val="49000"/>
                </a:schemeClr>
              </a:solidFill>
              <a:latin typeface="+mj-lt"/>
              <a:ea typeface="Calibri"/>
              <a:cs typeface="Calibri"/>
            </a:endParaRPr>
          </a:p>
        </p:txBody>
      </p:sp>
      <p:pic>
        <p:nvPicPr>
          <p:cNvPr id="4" name="Picture 3" descr="A person looking at a poster&#10;&#10;AI-generated content may be incorrect.">
            <a:extLst>
              <a:ext uri="{FF2B5EF4-FFF2-40B4-BE49-F238E27FC236}">
                <a16:creationId xmlns:a16="http://schemas.microsoft.com/office/drawing/2014/main" id="{5B8B2807-DF3B-E0EA-2C48-CA81E37B596A}"/>
              </a:ext>
            </a:extLst>
          </p:cNvPr>
          <p:cNvPicPr>
            <a:picLocks noChangeAspect="1"/>
          </p:cNvPicPr>
          <p:nvPr/>
        </p:nvPicPr>
        <p:blipFill>
          <a:blip r:embed="rId2"/>
          <a:stretch>
            <a:fillRect/>
          </a:stretch>
        </p:blipFill>
        <p:spPr>
          <a:xfrm>
            <a:off x="14534284" y="380999"/>
            <a:ext cx="3160568" cy="4156366"/>
          </a:xfrm>
          <a:prstGeom prst="rect">
            <a:avLst/>
          </a:prstGeom>
        </p:spPr>
      </p:pic>
      <p:pic>
        <p:nvPicPr>
          <p:cNvPr id="5" name="Picture 4" descr="A group of people walking in a hallway&#10;&#10;AI-generated content may be incorrect.">
            <a:extLst>
              <a:ext uri="{FF2B5EF4-FFF2-40B4-BE49-F238E27FC236}">
                <a16:creationId xmlns:a16="http://schemas.microsoft.com/office/drawing/2014/main" id="{0F46E4CF-2880-9358-2B7F-76F40AFD210A}"/>
              </a:ext>
            </a:extLst>
          </p:cNvPr>
          <p:cNvPicPr>
            <a:picLocks noChangeAspect="1"/>
          </p:cNvPicPr>
          <p:nvPr/>
        </p:nvPicPr>
        <p:blipFill>
          <a:blip r:embed="rId3"/>
          <a:stretch>
            <a:fillRect/>
          </a:stretch>
        </p:blipFill>
        <p:spPr>
          <a:xfrm>
            <a:off x="9962284" y="3134591"/>
            <a:ext cx="3714750" cy="4935682"/>
          </a:xfrm>
          <a:prstGeom prst="rect">
            <a:avLst/>
          </a:prstGeom>
        </p:spPr>
      </p:pic>
      <p:pic>
        <p:nvPicPr>
          <p:cNvPr id="6" name="Picture 5" descr="A group of men standing in a room&#10;&#10;AI-generated content may be incorrect.">
            <a:extLst>
              <a:ext uri="{FF2B5EF4-FFF2-40B4-BE49-F238E27FC236}">
                <a16:creationId xmlns:a16="http://schemas.microsoft.com/office/drawing/2014/main" id="{351A2BA7-9FCE-ED3F-DCA7-46EC1056DCCC}"/>
              </a:ext>
            </a:extLst>
          </p:cNvPr>
          <p:cNvPicPr>
            <a:picLocks noChangeAspect="1"/>
          </p:cNvPicPr>
          <p:nvPr/>
        </p:nvPicPr>
        <p:blipFill>
          <a:blip r:embed="rId4"/>
          <a:stretch>
            <a:fillRect/>
          </a:stretch>
        </p:blipFill>
        <p:spPr>
          <a:xfrm>
            <a:off x="313448" y="346365"/>
            <a:ext cx="4256830" cy="7048501"/>
          </a:xfrm>
          <a:prstGeom prst="rect">
            <a:avLst/>
          </a:prstGeom>
        </p:spPr>
      </p:pic>
      <p:pic>
        <p:nvPicPr>
          <p:cNvPr id="7" name="Picture 6" descr="A greenhouse with plants in pots&#10;&#10;AI-generated content may be incorrect.">
            <a:extLst>
              <a:ext uri="{FF2B5EF4-FFF2-40B4-BE49-F238E27FC236}">
                <a16:creationId xmlns:a16="http://schemas.microsoft.com/office/drawing/2014/main" id="{BE706CFE-B531-1510-2AC4-F7CFBF030F76}"/>
              </a:ext>
            </a:extLst>
          </p:cNvPr>
          <p:cNvPicPr>
            <a:picLocks noChangeAspect="1"/>
          </p:cNvPicPr>
          <p:nvPr/>
        </p:nvPicPr>
        <p:blipFill>
          <a:blip r:embed="rId5"/>
          <a:stretch>
            <a:fillRect/>
          </a:stretch>
        </p:blipFill>
        <p:spPr>
          <a:xfrm>
            <a:off x="4911003" y="6197744"/>
            <a:ext cx="4967720" cy="3762374"/>
          </a:xfrm>
          <a:prstGeom prst="rect">
            <a:avLst/>
          </a:prstGeom>
        </p:spPr>
      </p:pic>
      <p:pic>
        <p:nvPicPr>
          <p:cNvPr id="8" name="Picture 7" descr="A group of plants in a greenhouse&#10;&#10;AI-generated content may be incorrect.">
            <a:extLst>
              <a:ext uri="{FF2B5EF4-FFF2-40B4-BE49-F238E27FC236}">
                <a16:creationId xmlns:a16="http://schemas.microsoft.com/office/drawing/2014/main" id="{1834BDD6-AB97-31A9-ECB2-77A82C34F0B5}"/>
              </a:ext>
            </a:extLst>
          </p:cNvPr>
          <p:cNvPicPr>
            <a:picLocks noChangeAspect="1"/>
          </p:cNvPicPr>
          <p:nvPr/>
        </p:nvPicPr>
        <p:blipFill>
          <a:blip r:embed="rId6"/>
          <a:stretch>
            <a:fillRect/>
          </a:stretch>
        </p:blipFill>
        <p:spPr>
          <a:xfrm>
            <a:off x="13680931" y="6618576"/>
            <a:ext cx="4434321" cy="3336348"/>
          </a:xfrm>
          <a:prstGeom prst="rect">
            <a:avLst/>
          </a:prstGeom>
        </p:spPr>
      </p:pic>
    </p:spTree>
    <p:extLst>
      <p:ext uri="{BB962C8B-B14F-4D97-AF65-F5344CB8AC3E}">
        <p14:creationId xmlns:p14="http://schemas.microsoft.com/office/powerpoint/2010/main" val="3740292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grpSp>
        <p:nvGrpSpPr>
          <p:cNvPr id="17" name="Group 17"/>
          <p:cNvGrpSpPr/>
          <p:nvPr/>
        </p:nvGrpSpPr>
        <p:grpSpPr>
          <a:xfrm>
            <a:off x="900209" y="2200557"/>
            <a:ext cx="677751" cy="717463"/>
            <a:chOff x="0" y="-47625"/>
            <a:chExt cx="812800" cy="860425"/>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991029" y="241626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2" name="TextBox 22"/>
          <p:cNvSpPr txBox="1"/>
          <p:nvPr/>
        </p:nvSpPr>
        <p:spPr>
          <a:xfrm>
            <a:off x="1879188" y="2194668"/>
            <a:ext cx="9355529" cy="1289264"/>
          </a:xfrm>
          <a:prstGeom prst="rect">
            <a:avLst/>
          </a:prstGeom>
        </p:spPr>
        <p:txBody>
          <a:bodyPr wrap="square" lIns="0" tIns="0" rIns="0" bIns="0" rtlCol="0" anchor="t">
            <a:spAutoFit/>
          </a:bodyPr>
          <a:lstStyle/>
          <a:p>
            <a:r>
              <a:rPr lang="en-US" sz="2400">
                <a:ea typeface="+mn-lt"/>
                <a:cs typeface="+mn-lt"/>
              </a:rPr>
              <a:t>Evaluate deep learning models' effectiveness in detecting and classifying tomato disease and disease severity compared to traditional methods.</a:t>
            </a:r>
            <a:endParaRPr lang="en-US">
              <a:ea typeface="+mn-lt"/>
              <a:cs typeface="+mn-lt"/>
            </a:endParaRPr>
          </a:p>
          <a:p>
            <a:pPr marL="285750" indent="-285750">
              <a:buFont typeface="Arial"/>
              <a:buChar char="•"/>
            </a:pPr>
            <a:endParaRPr lang="en-US"/>
          </a:p>
          <a:p>
            <a:pPr>
              <a:lnSpc>
                <a:spcPts val="1960"/>
              </a:lnSpc>
              <a:spcBef>
                <a:spcPct val="0"/>
              </a:spcBef>
            </a:pPr>
            <a:endParaRPr lang="en-US" sz="2400" b="1">
              <a:ea typeface="Calibri"/>
              <a:cs typeface="Calibri"/>
            </a:endParaRPr>
          </a:p>
        </p:txBody>
      </p:sp>
      <p:grpSp>
        <p:nvGrpSpPr>
          <p:cNvPr id="23" name="Group 23"/>
          <p:cNvGrpSpPr/>
          <p:nvPr/>
        </p:nvGrpSpPr>
        <p:grpSpPr>
          <a:xfrm>
            <a:off x="892249" y="3873943"/>
            <a:ext cx="677751" cy="717463"/>
            <a:chOff x="0" y="-47625"/>
            <a:chExt cx="812800" cy="860425"/>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983069" y="404994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9" name="Group 29"/>
          <p:cNvGrpSpPr/>
          <p:nvPr/>
        </p:nvGrpSpPr>
        <p:grpSpPr>
          <a:xfrm>
            <a:off x="907830" y="5466147"/>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3" name="TextBox 33"/>
          <p:cNvSpPr txBox="1"/>
          <p:nvPr/>
        </p:nvSpPr>
        <p:spPr>
          <a:xfrm>
            <a:off x="998650" y="564214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9" name="TextBox 39"/>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41" name="Group 32">
            <a:extLst>
              <a:ext uri="{FF2B5EF4-FFF2-40B4-BE49-F238E27FC236}">
                <a16:creationId xmlns:a16="http://schemas.microsoft.com/office/drawing/2014/main" id="{A5CE3CB7-0753-40CC-BEF2-2696C086BD6B}"/>
              </a:ext>
            </a:extLst>
          </p:cNvPr>
          <p:cNvGrpSpPr/>
          <p:nvPr/>
        </p:nvGrpSpPr>
        <p:grpSpPr>
          <a:xfrm>
            <a:off x="0" y="9365588"/>
            <a:ext cx="18288000" cy="907751"/>
            <a:chOff x="0" y="0"/>
            <a:chExt cx="24416939" cy="806890"/>
          </a:xfrm>
        </p:grpSpPr>
        <p:grpSp>
          <p:nvGrpSpPr>
            <p:cNvPr id="42" name="Group 33">
              <a:extLst>
                <a:ext uri="{FF2B5EF4-FFF2-40B4-BE49-F238E27FC236}">
                  <a16:creationId xmlns:a16="http://schemas.microsoft.com/office/drawing/2014/main" id="{BD9B5813-207F-4913-9D56-BAB860181FDE}"/>
                </a:ext>
              </a:extLst>
            </p:cNvPr>
            <p:cNvGrpSpPr/>
            <p:nvPr/>
          </p:nvGrpSpPr>
          <p:grpSpPr>
            <a:xfrm>
              <a:off x="0" y="0"/>
              <a:ext cx="24416939" cy="806890"/>
              <a:chOff x="0" y="0"/>
              <a:chExt cx="4823099" cy="159386"/>
            </a:xfrm>
          </p:grpSpPr>
          <p:sp>
            <p:nvSpPr>
              <p:cNvPr id="44" name="Freeform 34">
                <a:extLst>
                  <a:ext uri="{FF2B5EF4-FFF2-40B4-BE49-F238E27FC236}">
                    <a16:creationId xmlns:a16="http://schemas.microsoft.com/office/drawing/2014/main" id="{648F8B6C-0D52-490F-A8DF-2DE7342CE57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45" name="TextBox 35">
                <a:extLst>
                  <a:ext uri="{FF2B5EF4-FFF2-40B4-BE49-F238E27FC236}">
                    <a16:creationId xmlns:a16="http://schemas.microsoft.com/office/drawing/2014/main" id="{E83EDF82-C9F4-4263-A17E-22B70331F03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43" name="Freeform 36">
              <a:extLst>
                <a:ext uri="{FF2B5EF4-FFF2-40B4-BE49-F238E27FC236}">
                  <a16:creationId xmlns:a16="http://schemas.microsoft.com/office/drawing/2014/main" id="{7E3E230E-03B7-45BE-8912-5B5AF5C789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46" name="TextBox 22">
            <a:extLst>
              <a:ext uri="{FF2B5EF4-FFF2-40B4-BE49-F238E27FC236}">
                <a16:creationId xmlns:a16="http://schemas.microsoft.com/office/drawing/2014/main" id="{09CEB46A-B405-4864-BDDE-8D4C34751881}"/>
              </a:ext>
            </a:extLst>
          </p:cNvPr>
          <p:cNvSpPr txBox="1"/>
          <p:nvPr/>
        </p:nvSpPr>
        <p:spPr>
          <a:xfrm>
            <a:off x="1879188" y="3873943"/>
            <a:ext cx="8186014" cy="1107996"/>
          </a:xfrm>
          <a:prstGeom prst="rect">
            <a:avLst/>
          </a:prstGeom>
        </p:spPr>
        <p:txBody>
          <a:bodyPr wrap="square" lIns="0" tIns="0" rIns="0" bIns="0" rtlCol="0" anchor="t">
            <a:spAutoFit/>
          </a:bodyPr>
          <a:lstStyle/>
          <a:p>
            <a:r>
              <a:rPr lang="en-US" sz="2400">
                <a:ea typeface="+mn-lt"/>
                <a:cs typeface="+mn-lt"/>
              </a:rPr>
              <a:t>Assess real-time pest detection with machine learning's impact on reducing pesticide use in greenhouses.</a:t>
            </a:r>
            <a:endParaRPr lang="en-US">
              <a:ea typeface="+mn-lt"/>
              <a:cs typeface="+mn-lt"/>
            </a:endParaRPr>
          </a:p>
          <a:p>
            <a:pPr>
              <a:spcBef>
                <a:spcPct val="0"/>
              </a:spcBef>
            </a:pPr>
            <a:endParaRPr lang="en-US" sz="2400">
              <a:ea typeface="Calibri"/>
              <a:cs typeface="Calibri"/>
            </a:endParaRPr>
          </a:p>
        </p:txBody>
      </p:sp>
      <p:sp>
        <p:nvSpPr>
          <p:cNvPr id="47" name="TextBox 22">
            <a:extLst>
              <a:ext uri="{FF2B5EF4-FFF2-40B4-BE49-F238E27FC236}">
                <a16:creationId xmlns:a16="http://schemas.microsoft.com/office/drawing/2014/main" id="{0338104E-818F-4637-BED3-8460BA91EFE9}"/>
              </a:ext>
            </a:extLst>
          </p:cNvPr>
          <p:cNvSpPr txBox="1"/>
          <p:nvPr/>
        </p:nvSpPr>
        <p:spPr>
          <a:xfrm>
            <a:off x="1886808" y="5462526"/>
            <a:ext cx="9205280" cy="1107996"/>
          </a:xfrm>
          <a:prstGeom prst="rect">
            <a:avLst/>
          </a:prstGeom>
        </p:spPr>
        <p:txBody>
          <a:bodyPr wrap="square" lIns="0" tIns="0" rIns="0" bIns="0" rtlCol="0" anchor="t">
            <a:spAutoFit/>
          </a:bodyPr>
          <a:lstStyle/>
          <a:p>
            <a:r>
              <a:rPr lang="en-US" sz="2400">
                <a:ea typeface="+mn-lt"/>
                <a:cs typeface="+mn-lt"/>
              </a:rPr>
              <a:t>Analyze how environmental variables and plant age affect fertilizer and water predictions using ensemble models.</a:t>
            </a:r>
            <a:endParaRPr lang="en-US">
              <a:ea typeface="+mn-lt"/>
              <a:cs typeface="+mn-lt"/>
            </a:endParaRPr>
          </a:p>
          <a:p>
            <a:pPr>
              <a:spcBef>
                <a:spcPct val="0"/>
              </a:spcBef>
            </a:pPr>
            <a:endParaRPr lang="en-US" sz="2400">
              <a:ea typeface="Calibri"/>
              <a:cs typeface="Calibri"/>
            </a:endParaRPr>
          </a:p>
        </p:txBody>
      </p:sp>
      <p:grpSp>
        <p:nvGrpSpPr>
          <p:cNvPr id="2" name="Group 29">
            <a:extLst>
              <a:ext uri="{FF2B5EF4-FFF2-40B4-BE49-F238E27FC236}">
                <a16:creationId xmlns:a16="http://schemas.microsoft.com/office/drawing/2014/main" id="{83EF9917-483B-C4C6-EE1E-50ECFE859AC2}"/>
              </a:ext>
            </a:extLst>
          </p:cNvPr>
          <p:cNvGrpSpPr/>
          <p:nvPr/>
        </p:nvGrpSpPr>
        <p:grpSpPr>
          <a:xfrm>
            <a:off x="889686" y="7133997"/>
            <a:ext cx="677751" cy="717463"/>
            <a:chOff x="0" y="-47625"/>
            <a:chExt cx="812800" cy="860425"/>
          </a:xfrm>
        </p:grpSpPr>
        <p:sp>
          <p:nvSpPr>
            <p:cNvPr id="3" name="Freeform 30">
              <a:extLst>
                <a:ext uri="{FF2B5EF4-FFF2-40B4-BE49-F238E27FC236}">
                  <a16:creationId xmlns:a16="http://schemas.microsoft.com/office/drawing/2014/main" id="{84A2E1E9-51F0-F0A2-4B75-AB9E4B84FE0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4" name="TextBox 31">
              <a:extLst>
                <a:ext uri="{FF2B5EF4-FFF2-40B4-BE49-F238E27FC236}">
                  <a16:creationId xmlns:a16="http://schemas.microsoft.com/office/drawing/2014/main" id="{F99B9B09-1391-399B-2260-78AFB8635E02}"/>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5" name="TextBox 33">
            <a:extLst>
              <a:ext uri="{FF2B5EF4-FFF2-40B4-BE49-F238E27FC236}">
                <a16:creationId xmlns:a16="http://schemas.microsoft.com/office/drawing/2014/main" id="{DDE62352-C47B-A011-8824-6A46F3CCD0F0}"/>
              </a:ext>
            </a:extLst>
          </p:cNvPr>
          <p:cNvSpPr txBox="1"/>
          <p:nvPr/>
        </p:nvSpPr>
        <p:spPr>
          <a:xfrm>
            <a:off x="980506" y="7349707"/>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04</a:t>
            </a:r>
            <a:endParaRPr lang="en-US" sz="1799" b="1">
              <a:solidFill>
                <a:srgbClr val="FFFFFF"/>
              </a:solidFill>
              <a:latin typeface="Open Sans Bold"/>
              <a:ea typeface="Open Sans Bold"/>
              <a:cs typeface="Open Sans Bold"/>
              <a:sym typeface="Open Sans Bold"/>
            </a:endParaRPr>
          </a:p>
        </p:txBody>
      </p:sp>
      <p:sp>
        <p:nvSpPr>
          <p:cNvPr id="6" name="TextBox 22">
            <a:extLst>
              <a:ext uri="{FF2B5EF4-FFF2-40B4-BE49-F238E27FC236}">
                <a16:creationId xmlns:a16="http://schemas.microsoft.com/office/drawing/2014/main" id="{5BA2DFF0-7963-DB30-AB94-ADC57A929292}"/>
              </a:ext>
            </a:extLst>
          </p:cNvPr>
          <p:cNvSpPr txBox="1"/>
          <p:nvPr/>
        </p:nvSpPr>
        <p:spPr>
          <a:xfrm>
            <a:off x="1882111" y="7087336"/>
            <a:ext cx="9205280" cy="1107996"/>
          </a:xfrm>
          <a:prstGeom prst="rect">
            <a:avLst/>
          </a:prstGeom>
        </p:spPr>
        <p:txBody>
          <a:bodyPr wrap="square" lIns="0" tIns="0" rIns="0" bIns="0" rtlCol="0" anchor="t">
            <a:spAutoFit/>
          </a:bodyPr>
          <a:lstStyle/>
          <a:p>
            <a:r>
              <a:rPr lang="en-US" sz="2400">
                <a:ea typeface="+mn-lt"/>
                <a:cs typeface="+mn-lt"/>
              </a:rPr>
              <a:t>Investigate deep learning models like YOLOv8 in automating fruit ripeness detection and optimizing harvest timing.</a:t>
            </a:r>
            <a:endParaRPr lang="en-US">
              <a:ea typeface="+mn-lt"/>
              <a:cs typeface="+mn-lt"/>
            </a:endParaRPr>
          </a:p>
          <a:p>
            <a:pPr>
              <a:spcBef>
                <a:spcPct val="0"/>
              </a:spcBef>
            </a:pPr>
            <a:endParaRPr lang="en-US" sz="2400">
              <a:ea typeface="+mn-lt"/>
              <a:cs typeface="+mn-lt"/>
            </a:endParaRPr>
          </a:p>
        </p:txBody>
      </p:sp>
      <p:sp>
        <p:nvSpPr>
          <p:cNvPr id="10" name="TextBox 9">
            <a:extLst>
              <a:ext uri="{FF2B5EF4-FFF2-40B4-BE49-F238E27FC236}">
                <a16:creationId xmlns:a16="http://schemas.microsoft.com/office/drawing/2014/main" id="{A5EE7689-1980-0F0E-FF9B-3AABD7C2EFB5}"/>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6</a:t>
            </a:r>
            <a:endParaRPr lang="en-US"/>
          </a:p>
          <a:p>
            <a:endParaRPr lang="en-US" sz="2400" b="1">
              <a:solidFill>
                <a:srgbClr val="1C1C3D"/>
              </a:solidFill>
              <a:ea typeface="Calibri"/>
              <a:cs typeface="Calibri"/>
            </a:endParaRPr>
          </a:p>
        </p:txBody>
      </p:sp>
      <p:sp>
        <p:nvSpPr>
          <p:cNvPr id="20" name="TextBox 20">
            <a:extLst>
              <a:ext uri="{FF2B5EF4-FFF2-40B4-BE49-F238E27FC236}">
                <a16:creationId xmlns:a16="http://schemas.microsoft.com/office/drawing/2014/main" id="{70382227-3EAA-DA9D-4469-8E91215AD9FC}"/>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pic>
        <p:nvPicPr>
          <p:cNvPr id="8" name="Picture 7" descr="A watering can on a tomato plant&#10;&#10;Description automatically generated">
            <a:extLst>
              <a:ext uri="{FF2B5EF4-FFF2-40B4-BE49-F238E27FC236}">
                <a16:creationId xmlns:a16="http://schemas.microsoft.com/office/drawing/2014/main" id="{B30EDEF2-56FD-2B93-4D9C-AB8EA06BF965}"/>
              </a:ext>
            </a:extLst>
          </p:cNvPr>
          <p:cNvPicPr>
            <a:picLocks noChangeAspect="1"/>
          </p:cNvPicPr>
          <p:nvPr/>
        </p:nvPicPr>
        <p:blipFill>
          <a:blip r:embed="rId3"/>
          <a:stretch>
            <a:fillRect/>
          </a:stretch>
        </p:blipFill>
        <p:spPr>
          <a:xfrm>
            <a:off x="11084576" y="2408835"/>
            <a:ext cx="8063278" cy="5445369"/>
          </a:xfrm>
          <a:prstGeom prst="roundRect">
            <a:avLst/>
          </a:prstGeom>
        </p:spPr>
      </p:pic>
    </p:spTree>
    <p:extLst>
      <p:ext uri="{BB962C8B-B14F-4D97-AF65-F5344CB8AC3E}">
        <p14:creationId xmlns:p14="http://schemas.microsoft.com/office/powerpoint/2010/main" val="3404334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3B48D3-9C01-4F63-45EE-D93BB3B6868E}"/>
              </a:ext>
            </a:extLst>
          </p:cNvPr>
          <p:cNvPicPr>
            <a:picLocks noChangeAspect="1"/>
          </p:cNvPicPr>
          <p:nvPr/>
        </p:nvPicPr>
        <p:blipFill>
          <a:blip r:embed="rId2">
            <a:extLst>
              <a:ext uri="{28A0092B-C50C-407E-A947-70E740481C1C}">
                <a14:useLocalDpi xmlns:a14="http://schemas.microsoft.com/office/drawing/2010/main" val="0"/>
              </a:ext>
            </a:extLst>
          </a:blip>
          <a:srcRect t="34798" b="15350"/>
          <a:stretch/>
        </p:blipFill>
        <p:spPr>
          <a:xfrm>
            <a:off x="20" y="10"/>
            <a:ext cx="18287980" cy="6837635"/>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4"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91958" y="8202309"/>
            <a:ext cx="2057400" cy="27432"/>
          </a:xfrm>
          <a:custGeom>
            <a:avLst/>
            <a:gdLst>
              <a:gd name="connsiteX0" fmla="*/ 0 w 2057400"/>
              <a:gd name="connsiteY0" fmla="*/ 0 h 27432"/>
              <a:gd name="connsiteX1" fmla="*/ 685800 w 2057400"/>
              <a:gd name="connsiteY1" fmla="*/ 0 h 27432"/>
              <a:gd name="connsiteX2" fmla="*/ 1309878 w 2057400"/>
              <a:gd name="connsiteY2" fmla="*/ 0 h 27432"/>
              <a:gd name="connsiteX3" fmla="*/ 2057400 w 2057400"/>
              <a:gd name="connsiteY3" fmla="*/ 0 h 27432"/>
              <a:gd name="connsiteX4" fmla="*/ 2057400 w 2057400"/>
              <a:gd name="connsiteY4" fmla="*/ 27432 h 27432"/>
              <a:gd name="connsiteX5" fmla="*/ 1330452 w 2057400"/>
              <a:gd name="connsiteY5" fmla="*/ 27432 h 27432"/>
              <a:gd name="connsiteX6" fmla="*/ 685800 w 2057400"/>
              <a:gd name="connsiteY6" fmla="*/ 27432 h 27432"/>
              <a:gd name="connsiteX7" fmla="*/ 0 w 2057400"/>
              <a:gd name="connsiteY7" fmla="*/ 27432 h 27432"/>
              <a:gd name="connsiteX8" fmla="*/ 0 w 2057400"/>
              <a:gd name="connsiteY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7400" h="27432" fill="none" extrusionOk="0">
                <a:moveTo>
                  <a:pt x="0" y="0"/>
                </a:moveTo>
                <a:cubicBezTo>
                  <a:pt x="302803" y="-32679"/>
                  <a:pt x="450041" y="32706"/>
                  <a:pt x="685800" y="0"/>
                </a:cubicBezTo>
                <a:cubicBezTo>
                  <a:pt x="921559" y="-32706"/>
                  <a:pt x="1009847" y="29047"/>
                  <a:pt x="1309878" y="0"/>
                </a:cubicBezTo>
                <a:cubicBezTo>
                  <a:pt x="1609909" y="-29047"/>
                  <a:pt x="1809302" y="29901"/>
                  <a:pt x="2057400" y="0"/>
                </a:cubicBezTo>
                <a:cubicBezTo>
                  <a:pt x="2056280" y="10493"/>
                  <a:pt x="2057243" y="20203"/>
                  <a:pt x="2057400" y="27432"/>
                </a:cubicBezTo>
                <a:cubicBezTo>
                  <a:pt x="1773018" y="-8870"/>
                  <a:pt x="1583133" y="36663"/>
                  <a:pt x="1330452" y="27432"/>
                </a:cubicBezTo>
                <a:cubicBezTo>
                  <a:pt x="1077771" y="18201"/>
                  <a:pt x="835436" y="58848"/>
                  <a:pt x="685800" y="27432"/>
                </a:cubicBezTo>
                <a:cubicBezTo>
                  <a:pt x="536164" y="-3984"/>
                  <a:pt x="241183" y="24057"/>
                  <a:pt x="0" y="27432"/>
                </a:cubicBezTo>
                <a:cubicBezTo>
                  <a:pt x="-47" y="18228"/>
                  <a:pt x="-305" y="9449"/>
                  <a:pt x="0" y="0"/>
                </a:cubicBezTo>
                <a:close/>
              </a:path>
              <a:path w="2057400" h="27432" stroke="0" extrusionOk="0">
                <a:moveTo>
                  <a:pt x="0" y="0"/>
                </a:moveTo>
                <a:cubicBezTo>
                  <a:pt x="303435" y="-7297"/>
                  <a:pt x="415843" y="-14809"/>
                  <a:pt x="624078" y="0"/>
                </a:cubicBezTo>
                <a:cubicBezTo>
                  <a:pt x="832313" y="14809"/>
                  <a:pt x="1133755" y="24795"/>
                  <a:pt x="1289304" y="0"/>
                </a:cubicBezTo>
                <a:cubicBezTo>
                  <a:pt x="1444853" y="-24795"/>
                  <a:pt x="1722910" y="22004"/>
                  <a:pt x="2057400" y="0"/>
                </a:cubicBezTo>
                <a:cubicBezTo>
                  <a:pt x="2056965" y="10475"/>
                  <a:pt x="2058277" y="19313"/>
                  <a:pt x="2057400" y="27432"/>
                </a:cubicBezTo>
                <a:cubicBezTo>
                  <a:pt x="1751285" y="-1123"/>
                  <a:pt x="1645759" y="29270"/>
                  <a:pt x="1412748" y="27432"/>
                </a:cubicBezTo>
                <a:cubicBezTo>
                  <a:pt x="1179737" y="25594"/>
                  <a:pt x="962869" y="32322"/>
                  <a:pt x="685800" y="27432"/>
                </a:cubicBezTo>
                <a:cubicBezTo>
                  <a:pt x="408731" y="22542"/>
                  <a:pt x="220204" y="52941"/>
                  <a:pt x="0" y="27432"/>
                </a:cubicBezTo>
                <a:cubicBezTo>
                  <a:pt x="-933" y="21824"/>
                  <a:pt x="-517" y="1114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6981441" y="7166608"/>
            <a:ext cx="10346439" cy="2098835"/>
          </a:xfrm>
          <a:prstGeom prst="rect">
            <a:avLst/>
          </a:prstGeom>
        </p:spPr>
        <p:txBody>
          <a:bodyPr vert="horz" lIns="91440" tIns="45720" rIns="91440" bIns="45720" rtlCol="0" anchor="ctr">
            <a:normAutofit/>
          </a:bodyPr>
          <a:lstStyle/>
          <a:p>
            <a:pPr indent="-228600">
              <a:lnSpc>
                <a:spcPct val="90000"/>
              </a:lnSpc>
              <a:spcBef>
                <a:spcPct val="0"/>
              </a:spcBef>
              <a:spcAft>
                <a:spcPts val="600"/>
              </a:spcAft>
              <a:buFont typeface="Arial" panose="020B0604020202020204" pitchFamily="34" charset="0"/>
              <a:buChar char="•"/>
            </a:pPr>
            <a:r>
              <a:rPr lang="en-US" sz="8000" b="1">
                <a:sym typeface="Gotham Bold"/>
              </a:rPr>
              <a:t>Thank You</a:t>
            </a:r>
            <a:endParaRPr lang="en-US" sz="8000" b="1"/>
          </a:p>
        </p:txBody>
      </p:sp>
      <p:sp>
        <p:nvSpPr>
          <p:cNvPr id="7" name="TextBox 7"/>
          <p:cNvSpPr txBox="1"/>
          <p:nvPr/>
        </p:nvSpPr>
        <p:spPr>
          <a:xfrm>
            <a:off x="9296400" y="5876784"/>
            <a:ext cx="7279446" cy="2933357"/>
          </a:xfrm>
          <a:prstGeom prst="rect">
            <a:avLst/>
          </a:prstGeom>
        </p:spPr>
        <p:txBody>
          <a:bodyPr lIns="50800" tIns="50800" rIns="50800" bIns="50800" rtlCol="0" anchor="ctr"/>
          <a:lstStyle/>
          <a:p>
            <a:pPr algn="ctr">
              <a:lnSpc>
                <a:spcPts val="3639"/>
              </a:lnSpc>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9240" y="475652"/>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grpSp>
        <p:nvGrpSpPr>
          <p:cNvPr id="18" name="Group 32">
            <a:extLst>
              <a:ext uri="{FF2B5EF4-FFF2-40B4-BE49-F238E27FC236}">
                <a16:creationId xmlns:a16="http://schemas.microsoft.com/office/drawing/2014/main" id="{E5BB0A38-C532-470C-8FB8-00AB2F892AB5}"/>
              </a:ext>
            </a:extLst>
          </p:cNvPr>
          <p:cNvGrpSpPr/>
          <p:nvPr/>
        </p:nvGrpSpPr>
        <p:grpSpPr>
          <a:xfrm>
            <a:off x="2" y="9379250"/>
            <a:ext cx="18288000" cy="907751"/>
            <a:chOff x="0" y="0"/>
            <a:chExt cx="24416939" cy="806890"/>
          </a:xfrm>
        </p:grpSpPr>
        <p:grpSp>
          <p:nvGrpSpPr>
            <p:cNvPr id="19" name="Group 33">
              <a:extLst>
                <a:ext uri="{FF2B5EF4-FFF2-40B4-BE49-F238E27FC236}">
                  <a16:creationId xmlns:a16="http://schemas.microsoft.com/office/drawing/2014/main" id="{A38DC709-AF80-43FD-A7A7-4015213CA35A}"/>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3426B7BD-80FA-4C9B-8078-93FC529CF1C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B7FB31AE-03A5-4AAE-BA77-5284ECD1F028}"/>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846E0582-1E79-4A5E-981D-04E58869F23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pic>
        <p:nvPicPr>
          <p:cNvPr id="4" name="Picture 3" descr="A diagram of a diagram of a smart phone&#10;&#10;Description automatically generated">
            <a:extLst>
              <a:ext uri="{FF2B5EF4-FFF2-40B4-BE49-F238E27FC236}">
                <a16:creationId xmlns:a16="http://schemas.microsoft.com/office/drawing/2014/main" id="{F79ACAD7-8BE5-2FD0-784D-39962F57115D}"/>
              </a:ext>
            </a:extLst>
          </p:cNvPr>
          <p:cNvPicPr>
            <a:picLocks noChangeAspect="1"/>
          </p:cNvPicPr>
          <p:nvPr/>
        </p:nvPicPr>
        <p:blipFill>
          <a:blip r:embed="rId3"/>
          <a:stretch>
            <a:fillRect/>
          </a:stretch>
        </p:blipFill>
        <p:spPr>
          <a:xfrm>
            <a:off x="1026640" y="1596338"/>
            <a:ext cx="15477867" cy="7773943"/>
          </a:xfrm>
          <a:prstGeom prst="rect">
            <a:avLst/>
          </a:prstGeom>
        </p:spPr>
      </p:pic>
      <p:sp>
        <p:nvSpPr>
          <p:cNvPr id="7" name="TextBox 6">
            <a:extLst>
              <a:ext uri="{FF2B5EF4-FFF2-40B4-BE49-F238E27FC236}">
                <a16:creationId xmlns:a16="http://schemas.microsoft.com/office/drawing/2014/main" id="{5F33F418-F142-EA70-D174-28EA3C2FEB2F}"/>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7</a:t>
            </a:r>
            <a:endParaRPr lang="en-US"/>
          </a:p>
          <a:p>
            <a:endParaRPr lang="en-US" sz="2400" b="1">
              <a:solidFill>
                <a:srgbClr val="1C1C3D"/>
              </a:solidFill>
              <a:ea typeface="Calibri"/>
              <a:cs typeface="Calibri"/>
            </a:endParaRPr>
          </a:p>
        </p:txBody>
      </p:sp>
      <p:sp>
        <p:nvSpPr>
          <p:cNvPr id="8" name="TextBox 20">
            <a:extLst>
              <a:ext uri="{FF2B5EF4-FFF2-40B4-BE49-F238E27FC236}">
                <a16:creationId xmlns:a16="http://schemas.microsoft.com/office/drawing/2014/main" id="{43EC188E-1C68-2DF3-14AC-EA1FB182EF98}"/>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extLst>
      <p:ext uri="{BB962C8B-B14F-4D97-AF65-F5344CB8AC3E}">
        <p14:creationId xmlns:p14="http://schemas.microsoft.com/office/powerpoint/2010/main" val="101108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5">
            <a:extLst>
              <a:ext uri="{FF2B5EF4-FFF2-40B4-BE49-F238E27FC236}">
                <a16:creationId xmlns:a16="http://schemas.microsoft.com/office/drawing/2014/main" id="{2F7F9C6B-7F58-46AD-B998-A36DE9ED6E8A}"/>
              </a:ext>
            </a:extLst>
          </p:cNvPr>
          <p:cNvGrpSpPr/>
          <p:nvPr/>
        </p:nvGrpSpPr>
        <p:grpSpPr>
          <a:xfrm>
            <a:off x="14627050" y="-3058359"/>
            <a:ext cx="5603297" cy="5603297"/>
            <a:chOff x="0" y="0"/>
            <a:chExt cx="812800" cy="812800"/>
          </a:xfrm>
          <a:noFill/>
        </p:grpSpPr>
        <p:sp>
          <p:nvSpPr>
            <p:cNvPr id="27" name="Freeform 6">
              <a:extLst>
                <a:ext uri="{FF2B5EF4-FFF2-40B4-BE49-F238E27FC236}">
                  <a16:creationId xmlns:a16="http://schemas.microsoft.com/office/drawing/2014/main" id="{1448ABE7-D020-490A-AA4F-6DF579087B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sz="2700"/>
            </a:p>
          </p:txBody>
        </p:sp>
        <p:sp>
          <p:nvSpPr>
            <p:cNvPr id="28" name="TextBox 7">
              <a:extLst>
                <a:ext uri="{FF2B5EF4-FFF2-40B4-BE49-F238E27FC236}">
                  <a16:creationId xmlns:a16="http://schemas.microsoft.com/office/drawing/2014/main" id="{BB6B5804-77F1-4E2D-92A3-44536B5015FA}"/>
                </a:ext>
              </a:extLst>
            </p:cNvPr>
            <p:cNvSpPr txBox="1"/>
            <p:nvPr/>
          </p:nvSpPr>
          <p:spPr>
            <a:xfrm>
              <a:off x="76200" y="38100"/>
              <a:ext cx="660400" cy="698500"/>
            </a:xfrm>
            <a:prstGeom prst="rect">
              <a:avLst/>
            </a:prstGeom>
            <a:grpFill/>
            <a:ln>
              <a:solidFill>
                <a:schemeClr val="accent3"/>
              </a:solidFill>
            </a:ln>
          </p:spPr>
          <p:txBody>
            <a:bodyPr lIns="76200" tIns="76200" rIns="76200" bIns="76200" rtlCol="0" anchor="ctr"/>
            <a:lstStyle/>
            <a:p>
              <a:pPr algn="ctr">
                <a:lnSpc>
                  <a:spcPts val="3989"/>
                </a:lnSpc>
                <a:spcBef>
                  <a:spcPct val="0"/>
                </a:spcBef>
              </a:pPr>
              <a:endParaRPr sz="2700"/>
            </a:p>
          </p:txBody>
        </p:sp>
      </p:grpSp>
      <p:grpSp>
        <p:nvGrpSpPr>
          <p:cNvPr id="9" name="Group 5">
            <a:extLst>
              <a:ext uri="{FF2B5EF4-FFF2-40B4-BE49-F238E27FC236}">
                <a16:creationId xmlns:a16="http://schemas.microsoft.com/office/drawing/2014/main" id="{481154FB-8F43-4F8F-893C-4896C6C1999E}"/>
              </a:ext>
            </a:extLst>
          </p:cNvPr>
          <p:cNvGrpSpPr/>
          <p:nvPr/>
        </p:nvGrpSpPr>
        <p:grpSpPr>
          <a:xfrm>
            <a:off x="-12285630" y="-768289"/>
            <a:ext cx="18100412" cy="11055290"/>
            <a:chOff x="0" y="88900"/>
            <a:chExt cx="1838772" cy="1174372"/>
          </a:xfrm>
        </p:grpSpPr>
        <p:sp>
          <p:nvSpPr>
            <p:cNvPr id="10" name="Freeform 6">
              <a:extLst>
                <a:ext uri="{FF2B5EF4-FFF2-40B4-BE49-F238E27FC236}">
                  <a16:creationId xmlns:a16="http://schemas.microsoft.com/office/drawing/2014/main" id="{8F48F908-3C2D-4502-ADD8-E72F9E14C679}"/>
                </a:ext>
              </a:extLst>
            </p:cNvPr>
            <p:cNvSpPr/>
            <p:nvPr/>
          </p:nvSpPr>
          <p:spPr>
            <a:xfrm>
              <a:off x="1248064" y="310927"/>
              <a:ext cx="590708" cy="952345"/>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chemeClr val="accent3"/>
            </a:solidFill>
          </p:spPr>
          <p:txBody>
            <a:bodyPr/>
            <a:lstStyle/>
            <a:p>
              <a:endParaRPr lang="en-US" sz="2700"/>
            </a:p>
          </p:txBody>
        </p:sp>
        <p:sp>
          <p:nvSpPr>
            <p:cNvPr id="11" name="TextBox 7">
              <a:extLst>
                <a:ext uri="{FF2B5EF4-FFF2-40B4-BE49-F238E27FC236}">
                  <a16:creationId xmlns:a16="http://schemas.microsoft.com/office/drawing/2014/main" id="{F556DDDA-A23D-4F0F-98A3-C5FD145E0975}"/>
                </a:ext>
              </a:extLst>
            </p:cNvPr>
            <p:cNvSpPr txBox="1"/>
            <p:nvPr/>
          </p:nvSpPr>
          <p:spPr>
            <a:xfrm>
              <a:off x="0" y="88900"/>
              <a:ext cx="660400" cy="904218"/>
            </a:xfrm>
            <a:prstGeom prst="rect">
              <a:avLst/>
            </a:prstGeom>
          </p:spPr>
          <p:txBody>
            <a:bodyPr lIns="76200" tIns="76200" rIns="76200" bIns="76200" rtlCol="0" anchor="ctr"/>
            <a:lstStyle/>
            <a:p>
              <a:pPr algn="ctr">
                <a:lnSpc>
                  <a:spcPts val="3989"/>
                </a:lnSpc>
                <a:spcBef>
                  <a:spcPct val="0"/>
                </a:spcBef>
              </a:pPr>
              <a:endParaRPr sz="2700">
                <a:solidFill>
                  <a:srgbClr val="40B59F"/>
                </a:solidFill>
              </a:endParaRPr>
            </a:p>
          </p:txBody>
        </p:sp>
      </p:grpSp>
      <p:grpSp>
        <p:nvGrpSpPr>
          <p:cNvPr id="14" name="Group 32">
            <a:extLst>
              <a:ext uri="{FF2B5EF4-FFF2-40B4-BE49-F238E27FC236}">
                <a16:creationId xmlns:a16="http://schemas.microsoft.com/office/drawing/2014/main" id="{217F955D-5F0D-404A-A911-FEC2434C8EBC}"/>
              </a:ext>
            </a:extLst>
          </p:cNvPr>
          <p:cNvGrpSpPr/>
          <p:nvPr/>
        </p:nvGrpSpPr>
        <p:grpSpPr>
          <a:xfrm>
            <a:off x="2" y="9379250"/>
            <a:ext cx="18288000" cy="907751"/>
            <a:chOff x="0" y="0"/>
            <a:chExt cx="24416939" cy="806890"/>
          </a:xfrm>
        </p:grpSpPr>
        <p:grpSp>
          <p:nvGrpSpPr>
            <p:cNvPr id="15" name="Group 33">
              <a:extLst>
                <a:ext uri="{FF2B5EF4-FFF2-40B4-BE49-F238E27FC236}">
                  <a16:creationId xmlns:a16="http://schemas.microsoft.com/office/drawing/2014/main" id="{1ADC2FAA-B87D-440F-8F61-E115EEEF7ECB}"/>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90ED6372-2313-42E4-AAF2-2826CFF929F6}"/>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514BA7FC-CC78-4071-8122-219E41DCC29C}"/>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6" name="Freeform 36">
              <a:extLst>
                <a:ext uri="{FF2B5EF4-FFF2-40B4-BE49-F238E27FC236}">
                  <a16:creationId xmlns:a16="http://schemas.microsoft.com/office/drawing/2014/main" id="{526917A0-DBF1-43A0-9F2D-B11F5FC7868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0" name="TextBox 16">
            <a:extLst>
              <a:ext uri="{FF2B5EF4-FFF2-40B4-BE49-F238E27FC236}">
                <a16:creationId xmlns:a16="http://schemas.microsoft.com/office/drawing/2014/main" id="{B9F4AED7-2B9B-4FB1-9852-ED6648BB54CD}"/>
              </a:ext>
            </a:extLst>
          </p:cNvPr>
          <p:cNvSpPr txBox="1"/>
          <p:nvPr/>
        </p:nvSpPr>
        <p:spPr>
          <a:xfrm>
            <a:off x="3706392" y="9545983"/>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
        <p:nvSpPr>
          <p:cNvPr id="13" name="Freeform 9">
            <a:extLst>
              <a:ext uri="{FF2B5EF4-FFF2-40B4-BE49-F238E27FC236}">
                <a16:creationId xmlns:a16="http://schemas.microsoft.com/office/drawing/2014/main" id="{811B7EBE-FF8A-4479-91DF-4CCA9425407D}"/>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sz="2700"/>
          </a:p>
        </p:txBody>
      </p:sp>
      <p:sp>
        <p:nvSpPr>
          <p:cNvPr id="24" name="TextBox 19">
            <a:extLst>
              <a:ext uri="{FF2B5EF4-FFF2-40B4-BE49-F238E27FC236}">
                <a16:creationId xmlns:a16="http://schemas.microsoft.com/office/drawing/2014/main" id="{3022A03C-C9E9-4937-9887-E676D4492025}"/>
              </a:ext>
            </a:extLst>
          </p:cNvPr>
          <p:cNvSpPr txBox="1"/>
          <p:nvPr/>
        </p:nvSpPr>
        <p:spPr>
          <a:xfrm>
            <a:off x="8175890" y="7199427"/>
            <a:ext cx="9067800" cy="932243"/>
          </a:xfrm>
          <a:prstGeom prst="rect">
            <a:avLst/>
          </a:prstGeom>
        </p:spPr>
        <p:txBody>
          <a:bodyPr wrap="square" lIns="0" tIns="0" rIns="0" bIns="0" rtlCol="0" anchor="t">
            <a:spAutoFit/>
          </a:bodyPr>
          <a:lstStyle/>
          <a:p>
            <a:pPr>
              <a:lnSpc>
                <a:spcPts val="8610"/>
              </a:lnSpc>
              <a:spcBef>
                <a:spcPct val="0"/>
              </a:spcBef>
            </a:pPr>
            <a:r>
              <a:rPr lang="en-US" sz="3600">
                <a:solidFill>
                  <a:srgbClr val="051D40"/>
                </a:solidFill>
                <a:latin typeface="Open Sans Extra Bold"/>
                <a:ea typeface="Open Sans Extra Bold"/>
                <a:cs typeface="Open Sans Extra Bold"/>
                <a:sym typeface="Open Sans Extra Bold"/>
              </a:rPr>
              <a:t>IT21342608 | </a:t>
            </a:r>
            <a:r>
              <a:rPr lang="en-US" sz="3600" err="1">
                <a:solidFill>
                  <a:srgbClr val="051D40"/>
                </a:solidFill>
                <a:latin typeface="Open Sans Extra Bold"/>
                <a:ea typeface="Open Sans Extra Bold"/>
                <a:cs typeface="Open Sans Extra Bold"/>
                <a:sym typeface="Open Sans Extra Bold"/>
              </a:rPr>
              <a:t>Kumaravithana</a:t>
            </a:r>
            <a:r>
              <a:rPr lang="en-US" sz="3600">
                <a:solidFill>
                  <a:srgbClr val="051D40"/>
                </a:solidFill>
                <a:latin typeface="Open Sans Extra Bold"/>
                <a:ea typeface="Open Sans Extra Bold"/>
                <a:cs typeface="Open Sans Extra Bold"/>
                <a:sym typeface="Open Sans Extra Bold"/>
              </a:rPr>
              <a:t> D.B</a:t>
            </a:r>
          </a:p>
        </p:txBody>
      </p:sp>
      <p:sp>
        <p:nvSpPr>
          <p:cNvPr id="25" name="TextBox 15">
            <a:extLst>
              <a:ext uri="{FF2B5EF4-FFF2-40B4-BE49-F238E27FC236}">
                <a16:creationId xmlns:a16="http://schemas.microsoft.com/office/drawing/2014/main" id="{581A05D9-65A8-4469-83D4-228E3CCA9F8C}"/>
              </a:ext>
            </a:extLst>
          </p:cNvPr>
          <p:cNvSpPr txBox="1"/>
          <p:nvPr/>
        </p:nvSpPr>
        <p:spPr>
          <a:xfrm>
            <a:off x="9525000" y="8128159"/>
            <a:ext cx="6354962" cy="663130"/>
          </a:xfrm>
          <a:prstGeom prst="rect">
            <a:avLst/>
          </a:prstGeom>
        </p:spPr>
        <p:txBody>
          <a:bodyPr wrap="square" lIns="0" tIns="0" rIns="0" bIns="0" rtlCol="0" anchor="t">
            <a:spAutoFit/>
          </a:bodyPr>
          <a:lstStyle/>
          <a:p>
            <a:pPr>
              <a:lnSpc>
                <a:spcPts val="5735"/>
              </a:lnSpc>
              <a:spcBef>
                <a:spcPct val="0"/>
              </a:spcBef>
            </a:pPr>
            <a:r>
              <a:rPr lang="en-US" sz="3200" spc="-81">
                <a:solidFill>
                  <a:srgbClr val="051D40"/>
                </a:solidFill>
                <a:latin typeface="Poppins"/>
                <a:ea typeface="Poppins"/>
                <a:cs typeface="Poppins"/>
                <a:sym typeface="Poppins"/>
              </a:rPr>
              <a:t>Software Engineering</a:t>
            </a:r>
          </a:p>
        </p:txBody>
      </p:sp>
      <p:sp>
        <p:nvSpPr>
          <p:cNvPr id="21" name="TextBox 19">
            <a:extLst>
              <a:ext uri="{FF2B5EF4-FFF2-40B4-BE49-F238E27FC236}">
                <a16:creationId xmlns:a16="http://schemas.microsoft.com/office/drawing/2014/main" id="{B24A619F-F1F1-44F4-BD71-9E3F169D7E98}"/>
              </a:ext>
            </a:extLst>
          </p:cNvPr>
          <p:cNvSpPr txBox="1"/>
          <p:nvPr/>
        </p:nvSpPr>
        <p:spPr>
          <a:xfrm>
            <a:off x="5800304" y="3091590"/>
            <a:ext cx="12330344" cy="3800271"/>
          </a:xfrm>
          <a:prstGeom prst="rect">
            <a:avLst/>
          </a:prstGeom>
        </p:spPr>
        <p:txBody>
          <a:bodyPr wrap="square" lIns="0" tIns="0" rIns="0" bIns="0" rtlCol="0" anchor="t">
            <a:spAutoFit/>
          </a:bodyPr>
          <a:lstStyle/>
          <a:p>
            <a:pPr algn="ctr"/>
            <a:r>
              <a:rPr lang="en-US" sz="6000" b="1">
                <a:solidFill>
                  <a:schemeClr val="accent3">
                    <a:lumMod val="75000"/>
                  </a:schemeClr>
                </a:solidFill>
                <a:ea typeface="+mn-lt"/>
                <a:cs typeface="+mn-lt"/>
              </a:rPr>
              <a:t>Automated Ripeness Sensing </a:t>
            </a:r>
            <a:r>
              <a:rPr lang="en-US" sz="6000" b="1">
                <a:solidFill>
                  <a:schemeClr val="accent3">
                    <a:lumMod val="75000"/>
                  </a:schemeClr>
                </a:solidFill>
              </a:rPr>
              <a:t>with </a:t>
            </a:r>
            <a:r>
              <a:rPr lang="en-US" sz="6000" b="1">
                <a:solidFill>
                  <a:schemeClr val="accent3">
                    <a:lumMod val="75000"/>
                  </a:schemeClr>
                </a:solidFill>
                <a:ea typeface="+mn-lt"/>
                <a:cs typeface="+mn-lt"/>
              </a:rPr>
              <a:t>Environmental and </a:t>
            </a:r>
            <a:r>
              <a:rPr lang="en-US" sz="6000" b="1">
                <a:solidFill>
                  <a:schemeClr val="accent3">
                    <a:lumMod val="75000"/>
                  </a:schemeClr>
                </a:solidFill>
              </a:rPr>
              <a:t>Harvest </a:t>
            </a:r>
            <a:r>
              <a:rPr lang="en-US" sz="6000" b="1">
                <a:solidFill>
                  <a:schemeClr val="accent3">
                    <a:lumMod val="75000"/>
                  </a:schemeClr>
                </a:solidFill>
                <a:ea typeface="+mn-lt"/>
                <a:cs typeface="+mn-lt"/>
              </a:rPr>
              <a:t>Prediction </a:t>
            </a:r>
            <a:r>
              <a:rPr lang="en-US" sz="6000" b="1">
                <a:solidFill>
                  <a:schemeClr val="accent3">
                    <a:lumMod val="75000"/>
                  </a:schemeClr>
                </a:solidFill>
              </a:rPr>
              <a:t>System</a:t>
            </a:r>
          </a:p>
          <a:p>
            <a:pPr algn="ctr">
              <a:lnSpc>
                <a:spcPts val="8610"/>
              </a:lnSpc>
              <a:spcBef>
                <a:spcPct val="0"/>
              </a:spcBef>
            </a:pPr>
            <a:endParaRPr lang="en-US" sz="6000" b="1">
              <a:solidFill>
                <a:schemeClr val="accent3">
                  <a:lumMod val="75000"/>
                </a:schemeClr>
              </a:solidFill>
              <a:latin typeface="Calibri"/>
              <a:ea typeface="Calibri"/>
              <a:cs typeface="Calibri"/>
            </a:endParaRPr>
          </a:p>
        </p:txBody>
      </p:sp>
      <p:pic>
        <p:nvPicPr>
          <p:cNvPr id="5" name="Picture 4" descr="A person in a white shirt&#10;&#10;Description automatically generated">
            <a:extLst>
              <a:ext uri="{FF2B5EF4-FFF2-40B4-BE49-F238E27FC236}">
                <a16:creationId xmlns:a16="http://schemas.microsoft.com/office/drawing/2014/main" id="{69E5819D-F67E-5E75-D743-A8162A4CE676}"/>
              </a:ext>
            </a:extLst>
          </p:cNvPr>
          <p:cNvPicPr>
            <a:picLocks noChangeAspect="1"/>
          </p:cNvPicPr>
          <p:nvPr/>
        </p:nvPicPr>
        <p:blipFill>
          <a:blip r:embed="rId3"/>
          <a:srcRect l="95" t="-119" r="-95" b="118"/>
          <a:stretch/>
        </p:blipFill>
        <p:spPr>
          <a:xfrm>
            <a:off x="756034" y="1884754"/>
            <a:ext cx="4380230" cy="42581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36DCDA63-D51A-389B-9C45-DDE87CBF412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45</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502277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95400" y="-446666"/>
            <a:ext cx="4992590" cy="9949802"/>
            <a:chOff x="0" y="0"/>
            <a:chExt cx="1314921" cy="2620524"/>
          </a:xfrm>
        </p:grpSpPr>
        <p:sp>
          <p:nvSpPr>
            <p:cNvPr id="3" name="Freeform 3"/>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9448800" y="4306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5" name="Group 32">
            <a:extLst>
              <a:ext uri="{FF2B5EF4-FFF2-40B4-BE49-F238E27FC236}">
                <a16:creationId xmlns:a16="http://schemas.microsoft.com/office/drawing/2014/main" id="{B0755635-54F2-4BA4-BD30-54CB3AD6AE50}"/>
              </a:ext>
            </a:extLst>
          </p:cNvPr>
          <p:cNvGrpSpPr/>
          <p:nvPr/>
        </p:nvGrpSpPr>
        <p:grpSpPr>
          <a:xfrm>
            <a:off x="18881" y="9373521"/>
            <a:ext cx="18288000" cy="907751"/>
            <a:chOff x="0" y="0"/>
            <a:chExt cx="24416939" cy="806890"/>
          </a:xfrm>
        </p:grpSpPr>
        <p:grpSp>
          <p:nvGrpSpPr>
            <p:cNvPr id="16" name="Group 33">
              <a:extLst>
                <a:ext uri="{FF2B5EF4-FFF2-40B4-BE49-F238E27FC236}">
                  <a16:creationId xmlns:a16="http://schemas.microsoft.com/office/drawing/2014/main" id="{E553C110-BFA8-412E-9B26-013389499D5A}"/>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438561A7-3D15-46FD-BA07-5171E9AA53D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279527A2-7EF1-436C-AC75-D072F8225C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77D49B5-33EE-42D7-8FF9-979D2DFB43D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5" name="Rectangle 5">
            <a:extLst>
              <a:ext uri="{FF2B5EF4-FFF2-40B4-BE49-F238E27FC236}">
                <a16:creationId xmlns:a16="http://schemas.microsoft.com/office/drawing/2014/main" id="{D9C4B8DB-96A3-446F-A670-80D6E30C195D}"/>
              </a:ext>
            </a:extLst>
          </p:cNvPr>
          <p:cNvSpPr>
            <a:spLocks noChangeArrowheads="1"/>
          </p:cNvSpPr>
          <p:nvPr/>
        </p:nvSpPr>
        <p:spPr bwMode="auto">
          <a:xfrm>
            <a:off x="9144613" y="2850426"/>
            <a:ext cx="879230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800">
                <a:ea typeface="+mn-lt"/>
                <a:cs typeface="Calibri"/>
              </a:rPr>
              <a:t>This system allows users to capture photos using their mobile devices for periodic fruit monitoring</a:t>
            </a:r>
            <a:r>
              <a:rPr kumimoji="0" lang="en-US" sz="2800" i="0" u="none" strike="noStrike" cap="none" normalizeH="0" baseline="0">
                <a:ln>
                  <a:noFill/>
                </a:ln>
                <a:effectLst/>
                <a:ea typeface="+mn-lt"/>
                <a:cs typeface="Calibri"/>
              </a:rPr>
              <a:t>,</a:t>
            </a:r>
            <a:r>
              <a:rPr kumimoji="0" lang="en-US" sz="2800" b="0" i="0" u="none" strike="noStrike" cap="none" normalizeH="0" baseline="0">
                <a:ln>
                  <a:noFill/>
                </a:ln>
                <a:effectLst/>
                <a:ea typeface="+mn-lt"/>
                <a:cs typeface="Calibri"/>
              </a:rPr>
              <a:t> </a:t>
            </a:r>
            <a:r>
              <a:rPr lang="en-US" sz="2800">
                <a:ea typeface="+mn-lt"/>
                <a:cs typeface="Calibri"/>
              </a:rPr>
              <a:t>analyzing ripeness indicators to estimate the percentage of fruit maturity</a:t>
            </a:r>
            <a:r>
              <a:rPr kumimoji="0" lang="en-US" sz="2800" b="0" i="0" u="none" strike="noStrike" cap="none" normalizeH="0" baseline="0">
                <a:ln>
                  <a:noFill/>
                </a:ln>
                <a:effectLst/>
                <a:ea typeface="+mn-lt"/>
                <a:cs typeface="Calibri"/>
              </a:rPr>
              <a:t>.</a:t>
            </a:r>
            <a:r>
              <a:rPr lang="en-US" sz="2800">
                <a:ea typeface="+mn-lt"/>
                <a:cs typeface="Calibri"/>
              </a:rPr>
              <a:t> A key feature is its ability to predict the best harvest time with high accuracy</a:t>
            </a:r>
            <a:r>
              <a:rPr kumimoji="0" lang="en-US" sz="2800" b="0" i="0" u="none" strike="noStrike" cap="none" normalizeH="0" baseline="0">
                <a:ln>
                  <a:noFill/>
                </a:ln>
                <a:effectLst/>
                <a:ea typeface="+mn-lt"/>
                <a:cs typeface="Calibri"/>
              </a:rPr>
              <a:t>, </a:t>
            </a:r>
            <a:r>
              <a:rPr lang="en-US" sz="2800">
                <a:ea typeface="+mn-lt"/>
                <a:cs typeface="Calibri"/>
              </a:rPr>
              <a:t>ensuring fruits are picked at peak ripeness</a:t>
            </a:r>
            <a:r>
              <a:rPr kumimoji="0" lang="en-US" sz="2800" b="0" i="0" u="none" strike="noStrike" cap="none" normalizeH="0" baseline="0">
                <a:ln>
                  <a:noFill/>
                </a:ln>
                <a:effectLst/>
                <a:ea typeface="+mn-lt"/>
                <a:cs typeface="Calibri"/>
              </a:rPr>
              <a:t>. </a:t>
            </a:r>
            <a:r>
              <a:rPr lang="en-US" sz="2800">
                <a:ea typeface="+mn-lt"/>
                <a:cs typeface="Calibri"/>
              </a:rPr>
              <a:t>Additionally, the system suggests optimal environmental conditions that can be adjusted to enhance the ripening process. These novel capabilities—accurate harvest prediction and tailored environmental recommendations—enable farmers to improve ripeness detection</a:t>
            </a:r>
            <a:r>
              <a:rPr kumimoji="0" lang="en-US" sz="2800" b="0" i="0" u="none" strike="noStrike" cap="none" normalizeH="0" baseline="0">
                <a:ln>
                  <a:noFill/>
                </a:ln>
                <a:effectLst/>
                <a:ea typeface="+mn-lt"/>
                <a:cs typeface="Calibri"/>
              </a:rPr>
              <a:t>, </a:t>
            </a:r>
            <a:r>
              <a:rPr lang="en-US" sz="2800">
                <a:ea typeface="+mn-lt"/>
                <a:cs typeface="Calibri"/>
              </a:rPr>
              <a:t>reduce waste</a:t>
            </a:r>
            <a:r>
              <a:rPr kumimoji="0" lang="en-US" sz="2800" b="0" i="0" u="none" strike="noStrike" cap="none" normalizeH="0" baseline="0">
                <a:ln>
                  <a:noFill/>
                </a:ln>
                <a:effectLst/>
                <a:ea typeface="+mn-lt"/>
                <a:cs typeface="Calibri"/>
              </a:rPr>
              <a:t>, and </a:t>
            </a:r>
            <a:r>
              <a:rPr lang="en-US" sz="2800">
                <a:ea typeface="+mn-lt"/>
                <a:cs typeface="Calibri"/>
              </a:rPr>
              <a:t>maximize agricultural efficiency</a:t>
            </a:r>
            <a:r>
              <a:rPr kumimoji="0" lang="en-US" sz="2800" b="0" i="0" u="none" strike="noStrike" cap="none" normalizeH="0" baseline="0">
                <a:ln>
                  <a:noFill/>
                </a:ln>
                <a:effectLst/>
                <a:ea typeface="+mn-lt"/>
                <a:cs typeface="Calibri"/>
              </a:rPr>
              <a:t>.</a:t>
            </a:r>
            <a:endParaRPr lang="en-US"/>
          </a:p>
        </p:txBody>
      </p:sp>
      <p:sp>
        <p:nvSpPr>
          <p:cNvPr id="10" name="TextBox 9">
            <a:extLst>
              <a:ext uri="{FF2B5EF4-FFF2-40B4-BE49-F238E27FC236}">
                <a16:creationId xmlns:a16="http://schemas.microsoft.com/office/drawing/2014/main" id="{87C4C9C3-5A99-1C0B-0717-E673D5098A3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46</a:t>
            </a:r>
            <a:endParaRPr lang="en-US"/>
          </a:p>
          <a:p>
            <a:endParaRPr lang="en-US" sz="2400" b="1">
              <a:solidFill>
                <a:srgbClr val="1C1C3D"/>
              </a:solidFill>
              <a:ea typeface="Calibri"/>
              <a:cs typeface="Calibri"/>
            </a:endParaRPr>
          </a:p>
        </p:txBody>
      </p:sp>
      <p:sp>
        <p:nvSpPr>
          <p:cNvPr id="6" name="TextBox 16">
            <a:extLst>
              <a:ext uri="{FF2B5EF4-FFF2-40B4-BE49-F238E27FC236}">
                <a16:creationId xmlns:a16="http://schemas.microsoft.com/office/drawing/2014/main" id="{389E9D27-7695-226C-0481-C6DB370C7894}"/>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pic>
        <p:nvPicPr>
          <p:cNvPr id="9" name="Picture 8" descr="A rows of plants in a greenhouse&#10;&#10;AI-generated content may be incorrect.">
            <a:extLst>
              <a:ext uri="{FF2B5EF4-FFF2-40B4-BE49-F238E27FC236}">
                <a16:creationId xmlns:a16="http://schemas.microsoft.com/office/drawing/2014/main" id="{C40D6F09-9E55-57D9-DAB1-82ACB219386E}"/>
              </a:ext>
            </a:extLst>
          </p:cNvPr>
          <p:cNvPicPr>
            <a:picLocks noChangeAspect="1"/>
          </p:cNvPicPr>
          <p:nvPr/>
        </p:nvPicPr>
        <p:blipFill>
          <a:blip r:embed="rId3"/>
          <a:stretch>
            <a:fillRect/>
          </a:stretch>
        </p:blipFill>
        <p:spPr>
          <a:xfrm>
            <a:off x="1733337" y="268941"/>
            <a:ext cx="6891618" cy="9110383"/>
          </a:xfrm>
          <a:prstGeom prst="rect">
            <a:avLst/>
          </a:prstGeom>
        </p:spPr>
      </p:pic>
    </p:spTree>
    <p:extLst>
      <p:ext uri="{BB962C8B-B14F-4D97-AF65-F5344CB8AC3E}">
        <p14:creationId xmlns:p14="http://schemas.microsoft.com/office/powerpoint/2010/main" val="627768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029C83-8095-4C90-8592-BB9D3A2D5B2F}"/>
</file>

<file path=customXml/itemProps2.xml><?xml version="1.0" encoding="utf-8"?>
<ds:datastoreItem xmlns:ds="http://schemas.openxmlformats.org/officeDocument/2006/customXml" ds:itemID="{DEE9E8FA-96FE-4D99-AE80-0849B172F986}">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176fe0ef-39bb-4fce-9cdf-7c9e8210b2e0"/>
    <ds:schemaRef ds:uri="5df553c8-e375-43b0-8a4f-daf052bb1454"/>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00487307-603A-4EB6-A14C-24AEB8D6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3071</Words>
  <Application>Microsoft Office PowerPoint</Application>
  <PresentationFormat>Custom</PresentationFormat>
  <Paragraphs>442</Paragraphs>
  <Slides>60</Slides>
  <Notes>0</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60</vt:i4>
      </vt:variant>
    </vt:vector>
  </HeadingPairs>
  <TitlesOfParts>
    <vt:vector size="76" baseType="lpstr">
      <vt:lpstr>Be Vietnam Ultra-Bold</vt:lpstr>
      <vt:lpstr>Arial,Sans-Serif</vt:lpstr>
      <vt:lpstr>Arial</vt:lpstr>
      <vt:lpstr>Canva Sans 2 Bold</vt:lpstr>
      <vt:lpstr>Montserrat Classic</vt:lpstr>
      <vt:lpstr>Cambria</vt:lpstr>
      <vt:lpstr>Gotham Bold</vt:lpstr>
      <vt:lpstr>Wingdings</vt:lpstr>
      <vt:lpstr>Open Sans Extra Bold</vt:lpstr>
      <vt:lpstr>Calibri</vt:lpstr>
      <vt:lpstr>Garet</vt:lpstr>
      <vt:lpstr>Montserrat</vt:lpstr>
      <vt:lpstr>Poppins Bold</vt:lpstr>
      <vt:lpstr>Open Sans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Nayali Jayawardena</dc:creator>
  <cp:lastModifiedBy>Padukka P.D.M.D it21277504</cp:lastModifiedBy>
  <cp:revision>2</cp:revision>
  <dcterms:created xsi:type="dcterms:W3CDTF">2006-08-16T00:00:00Z</dcterms:created>
  <dcterms:modified xsi:type="dcterms:W3CDTF">2025-04-12T17:09:22Z</dcterms:modified>
  <dc:identifier>DAGYKs6lb8M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